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392" r:id="rId4"/>
    <p:sldMasterId id="2147485495" r:id="rId5"/>
  </p:sldMasterIdLst>
  <p:notesMasterIdLst>
    <p:notesMasterId r:id="rId41"/>
  </p:notesMasterIdLst>
  <p:handoutMasterIdLst>
    <p:handoutMasterId r:id="rId42"/>
  </p:handoutMasterIdLst>
  <p:sldIdLst>
    <p:sldId id="257" r:id="rId6"/>
    <p:sldId id="297" r:id="rId7"/>
    <p:sldId id="269" r:id="rId8"/>
    <p:sldId id="315" r:id="rId9"/>
    <p:sldId id="304" r:id="rId10"/>
    <p:sldId id="329" r:id="rId11"/>
    <p:sldId id="272" r:id="rId12"/>
    <p:sldId id="276" r:id="rId13"/>
    <p:sldId id="262" r:id="rId14"/>
    <p:sldId id="310" r:id="rId15"/>
    <p:sldId id="317" r:id="rId16"/>
    <p:sldId id="333" r:id="rId17"/>
    <p:sldId id="306" r:id="rId18"/>
    <p:sldId id="328" r:id="rId19"/>
    <p:sldId id="337" r:id="rId20"/>
    <p:sldId id="311" r:id="rId21"/>
    <p:sldId id="308" r:id="rId22"/>
    <p:sldId id="313" r:id="rId23"/>
    <p:sldId id="314" r:id="rId24"/>
    <p:sldId id="334" r:id="rId25"/>
    <p:sldId id="330" r:id="rId26"/>
    <p:sldId id="319" r:id="rId27"/>
    <p:sldId id="332" r:id="rId28"/>
    <p:sldId id="320" r:id="rId29"/>
    <p:sldId id="324" r:id="rId30"/>
    <p:sldId id="321" r:id="rId31"/>
    <p:sldId id="325" r:id="rId32"/>
    <p:sldId id="326" r:id="rId33"/>
    <p:sldId id="309" r:id="rId34"/>
    <p:sldId id="302" r:id="rId35"/>
    <p:sldId id="336" r:id="rId36"/>
    <p:sldId id="305" r:id="rId37"/>
    <p:sldId id="285" r:id="rId38"/>
    <p:sldId id="335" r:id="rId39"/>
    <p:sldId id="280" r:id="rId40"/>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 Correa" initials="KC" lastIdx="6" clrIdx="0">
    <p:extLst>
      <p:ext uri="{19B8F6BF-5375-455C-9EA6-DF929625EA0E}">
        <p15:presenceInfo xmlns:p15="http://schemas.microsoft.com/office/powerpoint/2012/main" userId="50ebdb9cc78bd114" providerId="Windows Live"/>
      </p:ext>
    </p:extLst>
  </p:cmAuthor>
  <p:cmAuthor id="2" name="Hotel Guest" initials="HG" lastIdx="1" clrIdx="1">
    <p:extLst>
      <p:ext uri="{19B8F6BF-5375-455C-9EA6-DF929625EA0E}">
        <p15:presenceInfo xmlns:p15="http://schemas.microsoft.com/office/powerpoint/2012/main" userId="Hotel Gue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8" y="80"/>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2684"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500F04-0E05-4350-840C-C5CBC546D2C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EBF2A40B-F0E6-43A6-B496-9AAA1BECF07A}">
      <dgm:prSet/>
      <dgm:spPr/>
      <dgm:t>
        <a:bodyPr/>
        <a:lstStyle/>
        <a:p>
          <a:r>
            <a:rPr lang="en-US" dirty="0">
              <a:solidFill>
                <a:schemeClr val="tx2"/>
              </a:solidFill>
            </a:rPr>
            <a:t>Bill </a:t>
          </a:r>
          <a:r>
            <a:rPr lang="en-US" dirty="0" err="1">
              <a:solidFill>
                <a:schemeClr val="tx2"/>
              </a:solidFill>
            </a:rPr>
            <a:t>Heeter</a:t>
          </a:r>
          <a:r>
            <a:rPr lang="en-US" dirty="0">
              <a:solidFill>
                <a:schemeClr val="tx2"/>
              </a:solidFill>
            </a:rPr>
            <a:t> - President (May 2023)</a:t>
          </a:r>
        </a:p>
      </dgm:t>
    </dgm:pt>
    <dgm:pt modelId="{8905E14C-7D3C-4953-8E2A-CAFF058A413B}" type="parTrans" cxnId="{88E9218C-6FCE-4788-8590-D6BC5DD40B2C}">
      <dgm:prSet/>
      <dgm:spPr/>
      <dgm:t>
        <a:bodyPr/>
        <a:lstStyle/>
        <a:p>
          <a:endParaRPr lang="en-US"/>
        </a:p>
      </dgm:t>
    </dgm:pt>
    <dgm:pt modelId="{06CB88F3-8DC2-49E5-8510-DDF38D7DC3F1}" type="sibTrans" cxnId="{88E9218C-6FCE-4788-8590-D6BC5DD40B2C}">
      <dgm:prSet/>
      <dgm:spPr/>
      <dgm:t>
        <a:bodyPr/>
        <a:lstStyle/>
        <a:p>
          <a:endParaRPr lang="en-US"/>
        </a:p>
      </dgm:t>
    </dgm:pt>
    <dgm:pt modelId="{D4A5EF53-0BE8-4154-A220-1E6215189496}">
      <dgm:prSet/>
      <dgm:spPr/>
      <dgm:t>
        <a:bodyPr/>
        <a:lstStyle/>
        <a:p>
          <a:r>
            <a:rPr lang="en-US" dirty="0">
              <a:solidFill>
                <a:schemeClr val="tx2"/>
              </a:solidFill>
            </a:rPr>
            <a:t>Rick Stauch- Vice President (May 2025)</a:t>
          </a:r>
        </a:p>
      </dgm:t>
    </dgm:pt>
    <dgm:pt modelId="{C0A48D54-B915-4E80-A260-ECA4450E5A56}" type="parTrans" cxnId="{DDC03547-3457-4FD7-8561-C89D155F5B14}">
      <dgm:prSet/>
      <dgm:spPr/>
      <dgm:t>
        <a:bodyPr/>
        <a:lstStyle/>
        <a:p>
          <a:endParaRPr lang="en-US"/>
        </a:p>
      </dgm:t>
    </dgm:pt>
    <dgm:pt modelId="{24A5A868-355F-4AD0-8476-73EDE2C7969F}" type="sibTrans" cxnId="{DDC03547-3457-4FD7-8561-C89D155F5B14}">
      <dgm:prSet/>
      <dgm:spPr/>
      <dgm:t>
        <a:bodyPr/>
        <a:lstStyle/>
        <a:p>
          <a:endParaRPr lang="en-US"/>
        </a:p>
      </dgm:t>
    </dgm:pt>
    <dgm:pt modelId="{19A482D9-4EEA-4B23-B12A-7344F478A879}">
      <dgm:prSet/>
      <dgm:spPr/>
      <dgm:t>
        <a:bodyPr/>
        <a:lstStyle/>
        <a:p>
          <a:r>
            <a:rPr lang="en-US" dirty="0">
              <a:solidFill>
                <a:schemeClr val="tx2"/>
              </a:solidFill>
            </a:rPr>
            <a:t>Debbie Perry -Treasurer (May 2025)</a:t>
          </a:r>
        </a:p>
      </dgm:t>
    </dgm:pt>
    <dgm:pt modelId="{FC7D9772-3E13-46F8-9F7B-42446E155282}" type="parTrans" cxnId="{BB8F5A8F-535B-475D-89CD-CCB39661EB6E}">
      <dgm:prSet/>
      <dgm:spPr/>
      <dgm:t>
        <a:bodyPr/>
        <a:lstStyle/>
        <a:p>
          <a:endParaRPr lang="en-US"/>
        </a:p>
      </dgm:t>
    </dgm:pt>
    <dgm:pt modelId="{F515A1C3-27A2-491C-8550-632390962672}" type="sibTrans" cxnId="{BB8F5A8F-535B-475D-89CD-CCB39661EB6E}">
      <dgm:prSet/>
      <dgm:spPr/>
      <dgm:t>
        <a:bodyPr/>
        <a:lstStyle/>
        <a:p>
          <a:endParaRPr lang="en-US"/>
        </a:p>
      </dgm:t>
    </dgm:pt>
    <dgm:pt modelId="{1FB967D4-A1BD-436B-B643-82C3B01305F1}">
      <dgm:prSet/>
      <dgm:spPr/>
      <dgm:t>
        <a:bodyPr/>
        <a:lstStyle/>
        <a:p>
          <a:r>
            <a:rPr lang="en-US" dirty="0" err="1">
              <a:solidFill>
                <a:schemeClr val="tx2"/>
              </a:solidFill>
            </a:rPr>
            <a:t>Ecton</a:t>
          </a:r>
          <a:r>
            <a:rPr lang="en-US" dirty="0">
              <a:solidFill>
                <a:schemeClr val="tx2"/>
              </a:solidFill>
            </a:rPr>
            <a:t> </a:t>
          </a:r>
          <a:r>
            <a:rPr lang="en-US" dirty="0" err="1">
              <a:solidFill>
                <a:schemeClr val="tx2"/>
              </a:solidFill>
            </a:rPr>
            <a:t>Espenlaub</a:t>
          </a:r>
          <a:r>
            <a:rPr lang="en-US" dirty="0">
              <a:solidFill>
                <a:schemeClr val="tx2"/>
              </a:solidFill>
            </a:rPr>
            <a:t> - Secretary (May 2025)</a:t>
          </a:r>
        </a:p>
      </dgm:t>
    </dgm:pt>
    <dgm:pt modelId="{E8ACE667-723F-490D-BAB2-0AFDBE862BC7}" type="parTrans" cxnId="{2C4F0EC4-13A8-4833-9669-1CFCED359282}">
      <dgm:prSet/>
      <dgm:spPr/>
      <dgm:t>
        <a:bodyPr/>
        <a:lstStyle/>
        <a:p>
          <a:endParaRPr lang="en-US"/>
        </a:p>
      </dgm:t>
    </dgm:pt>
    <dgm:pt modelId="{C2AEB25D-29D2-4F27-B71E-004D0C477944}" type="sibTrans" cxnId="{2C4F0EC4-13A8-4833-9669-1CFCED359282}">
      <dgm:prSet/>
      <dgm:spPr/>
      <dgm:t>
        <a:bodyPr/>
        <a:lstStyle/>
        <a:p>
          <a:endParaRPr lang="en-US"/>
        </a:p>
      </dgm:t>
    </dgm:pt>
    <dgm:pt modelId="{BCE4F702-F101-4C92-AE00-4EB3FE512C7D}">
      <dgm:prSet/>
      <dgm:spPr/>
      <dgm:t>
        <a:bodyPr/>
        <a:lstStyle/>
        <a:p>
          <a:r>
            <a:rPr lang="en-US" dirty="0">
              <a:solidFill>
                <a:schemeClr val="tx2"/>
              </a:solidFill>
            </a:rPr>
            <a:t>Lynn Shepherd – At Large (May 2023)</a:t>
          </a:r>
        </a:p>
      </dgm:t>
    </dgm:pt>
    <dgm:pt modelId="{4A6F60CF-4391-4884-A478-EE23A3C8299A}" type="parTrans" cxnId="{66E7DFCA-A3C4-4176-A2CC-DEB3814A36D0}">
      <dgm:prSet/>
      <dgm:spPr/>
      <dgm:t>
        <a:bodyPr/>
        <a:lstStyle/>
        <a:p>
          <a:endParaRPr lang="en-US"/>
        </a:p>
      </dgm:t>
    </dgm:pt>
    <dgm:pt modelId="{265DE25E-5F82-4F58-B1C1-E27DA95750D0}" type="sibTrans" cxnId="{66E7DFCA-A3C4-4176-A2CC-DEB3814A36D0}">
      <dgm:prSet/>
      <dgm:spPr/>
      <dgm:t>
        <a:bodyPr/>
        <a:lstStyle/>
        <a:p>
          <a:endParaRPr lang="en-US"/>
        </a:p>
      </dgm:t>
    </dgm:pt>
    <dgm:pt modelId="{247F0038-B334-4740-8C1F-552C4CC47E97}">
      <dgm:prSet/>
      <dgm:spPr/>
      <dgm:t>
        <a:bodyPr/>
        <a:lstStyle/>
        <a:p>
          <a:r>
            <a:rPr lang="en-US" dirty="0">
              <a:solidFill>
                <a:schemeClr val="tx2"/>
              </a:solidFill>
            </a:rPr>
            <a:t>(Dates in parentheses show year of term expiration)</a:t>
          </a:r>
        </a:p>
      </dgm:t>
    </dgm:pt>
    <dgm:pt modelId="{0FA60D6E-061F-4BD4-B87E-094222436B7B}" type="parTrans" cxnId="{074643F7-CFD4-42BA-8CF3-B323CF0D3C49}">
      <dgm:prSet/>
      <dgm:spPr/>
      <dgm:t>
        <a:bodyPr/>
        <a:lstStyle/>
        <a:p>
          <a:endParaRPr lang="en-US"/>
        </a:p>
      </dgm:t>
    </dgm:pt>
    <dgm:pt modelId="{EA51CCDC-BCEC-47FD-8272-BAD00B27B20B}" type="sibTrans" cxnId="{074643F7-CFD4-42BA-8CF3-B323CF0D3C49}">
      <dgm:prSet/>
      <dgm:spPr/>
      <dgm:t>
        <a:bodyPr/>
        <a:lstStyle/>
        <a:p>
          <a:endParaRPr lang="en-US"/>
        </a:p>
      </dgm:t>
    </dgm:pt>
    <dgm:pt modelId="{E6293B41-EC84-43A9-BCF7-E465CE57A133}" type="pres">
      <dgm:prSet presAssocID="{A2500F04-0E05-4350-840C-C5CBC546D2C1}" presName="vert0" presStyleCnt="0">
        <dgm:presLayoutVars>
          <dgm:dir/>
          <dgm:animOne val="branch"/>
          <dgm:animLvl val="lvl"/>
        </dgm:presLayoutVars>
      </dgm:prSet>
      <dgm:spPr/>
    </dgm:pt>
    <dgm:pt modelId="{6D1D9B22-71F7-4BF9-8E95-420E8FA5A552}" type="pres">
      <dgm:prSet presAssocID="{EBF2A40B-F0E6-43A6-B496-9AAA1BECF07A}" presName="thickLine" presStyleLbl="alignNode1" presStyleIdx="0" presStyleCnt="6"/>
      <dgm:spPr/>
    </dgm:pt>
    <dgm:pt modelId="{D9332B22-4EDF-4419-8927-A49D47E8658D}" type="pres">
      <dgm:prSet presAssocID="{EBF2A40B-F0E6-43A6-B496-9AAA1BECF07A}" presName="horz1" presStyleCnt="0"/>
      <dgm:spPr/>
    </dgm:pt>
    <dgm:pt modelId="{89CAD436-1082-4BCB-A3AA-1976313CD0A7}" type="pres">
      <dgm:prSet presAssocID="{EBF2A40B-F0E6-43A6-B496-9AAA1BECF07A}" presName="tx1" presStyleLbl="revTx" presStyleIdx="0" presStyleCnt="6"/>
      <dgm:spPr/>
    </dgm:pt>
    <dgm:pt modelId="{BD949615-8437-471F-9C1F-45B15A4BCC6B}" type="pres">
      <dgm:prSet presAssocID="{EBF2A40B-F0E6-43A6-B496-9AAA1BECF07A}" presName="vert1" presStyleCnt="0"/>
      <dgm:spPr/>
    </dgm:pt>
    <dgm:pt modelId="{8320C342-2FD0-4F0B-AC65-F2C8E2CA1AEB}" type="pres">
      <dgm:prSet presAssocID="{D4A5EF53-0BE8-4154-A220-1E6215189496}" presName="thickLine" presStyleLbl="alignNode1" presStyleIdx="1" presStyleCnt="6"/>
      <dgm:spPr/>
    </dgm:pt>
    <dgm:pt modelId="{64844028-8372-414A-B365-DB97F988EDD2}" type="pres">
      <dgm:prSet presAssocID="{D4A5EF53-0BE8-4154-A220-1E6215189496}" presName="horz1" presStyleCnt="0"/>
      <dgm:spPr/>
    </dgm:pt>
    <dgm:pt modelId="{1F47101B-B545-4ACA-8059-D80996F2C933}" type="pres">
      <dgm:prSet presAssocID="{D4A5EF53-0BE8-4154-A220-1E6215189496}" presName="tx1" presStyleLbl="revTx" presStyleIdx="1" presStyleCnt="6"/>
      <dgm:spPr/>
    </dgm:pt>
    <dgm:pt modelId="{B59F2221-405D-47C8-A388-45BC68A15F81}" type="pres">
      <dgm:prSet presAssocID="{D4A5EF53-0BE8-4154-A220-1E6215189496}" presName="vert1" presStyleCnt="0"/>
      <dgm:spPr/>
    </dgm:pt>
    <dgm:pt modelId="{36FDBD7C-A1D5-416E-97E7-87FB7AECCD47}" type="pres">
      <dgm:prSet presAssocID="{19A482D9-4EEA-4B23-B12A-7344F478A879}" presName="thickLine" presStyleLbl="alignNode1" presStyleIdx="2" presStyleCnt="6"/>
      <dgm:spPr/>
    </dgm:pt>
    <dgm:pt modelId="{B4581349-3F5C-4D6F-942C-BDF78668E4FF}" type="pres">
      <dgm:prSet presAssocID="{19A482D9-4EEA-4B23-B12A-7344F478A879}" presName="horz1" presStyleCnt="0"/>
      <dgm:spPr/>
    </dgm:pt>
    <dgm:pt modelId="{4D538A1B-7BE9-4369-A662-7E36672E3656}" type="pres">
      <dgm:prSet presAssocID="{19A482D9-4EEA-4B23-B12A-7344F478A879}" presName="tx1" presStyleLbl="revTx" presStyleIdx="2" presStyleCnt="6"/>
      <dgm:spPr/>
    </dgm:pt>
    <dgm:pt modelId="{4EDCE1BA-7568-46E7-B0E2-6BCA8DDFD67C}" type="pres">
      <dgm:prSet presAssocID="{19A482D9-4EEA-4B23-B12A-7344F478A879}" presName="vert1" presStyleCnt="0"/>
      <dgm:spPr/>
    </dgm:pt>
    <dgm:pt modelId="{7FCD8FCC-F344-46F5-AC70-55A8B95B6A70}" type="pres">
      <dgm:prSet presAssocID="{1FB967D4-A1BD-436B-B643-82C3B01305F1}" presName="thickLine" presStyleLbl="alignNode1" presStyleIdx="3" presStyleCnt="6"/>
      <dgm:spPr/>
    </dgm:pt>
    <dgm:pt modelId="{EB346EAE-9562-4F8D-A445-73FB6CFD2766}" type="pres">
      <dgm:prSet presAssocID="{1FB967D4-A1BD-436B-B643-82C3B01305F1}" presName="horz1" presStyleCnt="0"/>
      <dgm:spPr/>
    </dgm:pt>
    <dgm:pt modelId="{6F1D69F9-27FA-4211-AC35-BA19C1F05CD4}" type="pres">
      <dgm:prSet presAssocID="{1FB967D4-A1BD-436B-B643-82C3B01305F1}" presName="tx1" presStyleLbl="revTx" presStyleIdx="3" presStyleCnt="6"/>
      <dgm:spPr/>
    </dgm:pt>
    <dgm:pt modelId="{537C045B-6145-4A9F-A92F-7937D176CCEB}" type="pres">
      <dgm:prSet presAssocID="{1FB967D4-A1BD-436B-B643-82C3B01305F1}" presName="vert1" presStyleCnt="0"/>
      <dgm:spPr/>
    </dgm:pt>
    <dgm:pt modelId="{8C640CA6-63DA-4BD4-897F-7888926A4E1E}" type="pres">
      <dgm:prSet presAssocID="{BCE4F702-F101-4C92-AE00-4EB3FE512C7D}" presName="thickLine" presStyleLbl="alignNode1" presStyleIdx="4" presStyleCnt="6"/>
      <dgm:spPr/>
    </dgm:pt>
    <dgm:pt modelId="{6654F2A2-8A03-4E1B-9D70-C38D2949D2EA}" type="pres">
      <dgm:prSet presAssocID="{BCE4F702-F101-4C92-AE00-4EB3FE512C7D}" presName="horz1" presStyleCnt="0"/>
      <dgm:spPr/>
    </dgm:pt>
    <dgm:pt modelId="{C0CEB23D-C395-4299-AA95-106F2F3EACE1}" type="pres">
      <dgm:prSet presAssocID="{BCE4F702-F101-4C92-AE00-4EB3FE512C7D}" presName="tx1" presStyleLbl="revTx" presStyleIdx="4" presStyleCnt="6"/>
      <dgm:spPr/>
    </dgm:pt>
    <dgm:pt modelId="{3DF8E1F9-2126-4B19-9F57-1AA18DBD5C3D}" type="pres">
      <dgm:prSet presAssocID="{BCE4F702-F101-4C92-AE00-4EB3FE512C7D}" presName="vert1" presStyleCnt="0"/>
      <dgm:spPr/>
    </dgm:pt>
    <dgm:pt modelId="{42B24941-72E1-406B-9612-2B4CEB87E1AE}" type="pres">
      <dgm:prSet presAssocID="{247F0038-B334-4740-8C1F-552C4CC47E97}" presName="thickLine" presStyleLbl="alignNode1" presStyleIdx="5" presStyleCnt="6"/>
      <dgm:spPr/>
    </dgm:pt>
    <dgm:pt modelId="{FB3031A1-1A7C-4D3F-88C1-E21CEA82E66B}" type="pres">
      <dgm:prSet presAssocID="{247F0038-B334-4740-8C1F-552C4CC47E97}" presName="horz1" presStyleCnt="0"/>
      <dgm:spPr/>
    </dgm:pt>
    <dgm:pt modelId="{068443FD-E115-4898-AB70-C7B628B56098}" type="pres">
      <dgm:prSet presAssocID="{247F0038-B334-4740-8C1F-552C4CC47E97}" presName="tx1" presStyleLbl="revTx" presStyleIdx="5" presStyleCnt="6"/>
      <dgm:spPr/>
    </dgm:pt>
    <dgm:pt modelId="{8417B13F-4E03-4E50-9691-BF265A7555DB}" type="pres">
      <dgm:prSet presAssocID="{247F0038-B334-4740-8C1F-552C4CC47E97}" presName="vert1" presStyleCnt="0"/>
      <dgm:spPr/>
    </dgm:pt>
  </dgm:ptLst>
  <dgm:cxnLst>
    <dgm:cxn modelId="{39493909-5CAF-46BF-994D-17803B9B1804}" type="presOf" srcId="{247F0038-B334-4740-8C1F-552C4CC47E97}" destId="{068443FD-E115-4898-AB70-C7B628B56098}" srcOrd="0" destOrd="0" presId="urn:microsoft.com/office/officeart/2008/layout/LinedList"/>
    <dgm:cxn modelId="{B662491C-62D4-430B-A09D-03F9D1326187}" type="presOf" srcId="{19A482D9-4EEA-4B23-B12A-7344F478A879}" destId="{4D538A1B-7BE9-4369-A662-7E36672E3656}" srcOrd="0" destOrd="0" presId="urn:microsoft.com/office/officeart/2008/layout/LinedList"/>
    <dgm:cxn modelId="{1453995B-8416-4784-9296-FB18656EFE01}" type="presOf" srcId="{EBF2A40B-F0E6-43A6-B496-9AAA1BECF07A}" destId="{89CAD436-1082-4BCB-A3AA-1976313CD0A7}" srcOrd="0" destOrd="0" presId="urn:microsoft.com/office/officeart/2008/layout/LinedList"/>
    <dgm:cxn modelId="{DDC03547-3457-4FD7-8561-C89D155F5B14}" srcId="{A2500F04-0E05-4350-840C-C5CBC546D2C1}" destId="{D4A5EF53-0BE8-4154-A220-1E6215189496}" srcOrd="1" destOrd="0" parTransId="{C0A48D54-B915-4E80-A260-ECA4450E5A56}" sibTransId="{24A5A868-355F-4AD0-8476-73EDE2C7969F}"/>
    <dgm:cxn modelId="{8B190586-BA8B-4B6A-8DCB-3185ED7F4034}" type="presOf" srcId="{1FB967D4-A1BD-436B-B643-82C3B01305F1}" destId="{6F1D69F9-27FA-4211-AC35-BA19C1F05CD4}" srcOrd="0" destOrd="0" presId="urn:microsoft.com/office/officeart/2008/layout/LinedList"/>
    <dgm:cxn modelId="{88E9218C-6FCE-4788-8590-D6BC5DD40B2C}" srcId="{A2500F04-0E05-4350-840C-C5CBC546D2C1}" destId="{EBF2A40B-F0E6-43A6-B496-9AAA1BECF07A}" srcOrd="0" destOrd="0" parTransId="{8905E14C-7D3C-4953-8E2A-CAFF058A413B}" sibTransId="{06CB88F3-8DC2-49E5-8510-DDF38D7DC3F1}"/>
    <dgm:cxn modelId="{BB8F5A8F-535B-475D-89CD-CCB39661EB6E}" srcId="{A2500F04-0E05-4350-840C-C5CBC546D2C1}" destId="{19A482D9-4EEA-4B23-B12A-7344F478A879}" srcOrd="2" destOrd="0" parTransId="{FC7D9772-3E13-46F8-9F7B-42446E155282}" sibTransId="{F515A1C3-27A2-491C-8550-632390962672}"/>
    <dgm:cxn modelId="{D63856AC-BEE9-4F8F-BB06-D3E5D20D3CF5}" type="presOf" srcId="{D4A5EF53-0BE8-4154-A220-1E6215189496}" destId="{1F47101B-B545-4ACA-8059-D80996F2C933}" srcOrd="0" destOrd="0" presId="urn:microsoft.com/office/officeart/2008/layout/LinedList"/>
    <dgm:cxn modelId="{2C4F0EC4-13A8-4833-9669-1CFCED359282}" srcId="{A2500F04-0E05-4350-840C-C5CBC546D2C1}" destId="{1FB967D4-A1BD-436B-B643-82C3B01305F1}" srcOrd="3" destOrd="0" parTransId="{E8ACE667-723F-490D-BAB2-0AFDBE862BC7}" sibTransId="{C2AEB25D-29D2-4F27-B71E-004D0C477944}"/>
    <dgm:cxn modelId="{66E7DFCA-A3C4-4176-A2CC-DEB3814A36D0}" srcId="{A2500F04-0E05-4350-840C-C5CBC546D2C1}" destId="{BCE4F702-F101-4C92-AE00-4EB3FE512C7D}" srcOrd="4" destOrd="0" parTransId="{4A6F60CF-4391-4884-A478-EE23A3C8299A}" sibTransId="{265DE25E-5F82-4F58-B1C1-E27DA95750D0}"/>
    <dgm:cxn modelId="{7D7704DF-1641-437A-8ED6-A5F6406BDADD}" type="presOf" srcId="{A2500F04-0E05-4350-840C-C5CBC546D2C1}" destId="{E6293B41-EC84-43A9-BCF7-E465CE57A133}" srcOrd="0" destOrd="0" presId="urn:microsoft.com/office/officeart/2008/layout/LinedList"/>
    <dgm:cxn modelId="{074643F7-CFD4-42BA-8CF3-B323CF0D3C49}" srcId="{A2500F04-0E05-4350-840C-C5CBC546D2C1}" destId="{247F0038-B334-4740-8C1F-552C4CC47E97}" srcOrd="5" destOrd="0" parTransId="{0FA60D6E-061F-4BD4-B87E-094222436B7B}" sibTransId="{EA51CCDC-BCEC-47FD-8272-BAD00B27B20B}"/>
    <dgm:cxn modelId="{4A29EAF9-3FA5-44DC-AECA-D6A867FCCECA}" type="presOf" srcId="{BCE4F702-F101-4C92-AE00-4EB3FE512C7D}" destId="{C0CEB23D-C395-4299-AA95-106F2F3EACE1}" srcOrd="0" destOrd="0" presId="urn:microsoft.com/office/officeart/2008/layout/LinedList"/>
    <dgm:cxn modelId="{EA0C1C52-B76E-4255-8F4A-423CAFC8E210}" type="presParOf" srcId="{E6293B41-EC84-43A9-BCF7-E465CE57A133}" destId="{6D1D9B22-71F7-4BF9-8E95-420E8FA5A552}" srcOrd="0" destOrd="0" presId="urn:microsoft.com/office/officeart/2008/layout/LinedList"/>
    <dgm:cxn modelId="{99FBBBD3-2551-448D-982E-D9E78182CA7A}" type="presParOf" srcId="{E6293B41-EC84-43A9-BCF7-E465CE57A133}" destId="{D9332B22-4EDF-4419-8927-A49D47E8658D}" srcOrd="1" destOrd="0" presId="urn:microsoft.com/office/officeart/2008/layout/LinedList"/>
    <dgm:cxn modelId="{9F64CD4C-22D0-43DB-BAE3-3B60BAB8AFE5}" type="presParOf" srcId="{D9332B22-4EDF-4419-8927-A49D47E8658D}" destId="{89CAD436-1082-4BCB-A3AA-1976313CD0A7}" srcOrd="0" destOrd="0" presId="urn:microsoft.com/office/officeart/2008/layout/LinedList"/>
    <dgm:cxn modelId="{8A3273AC-EB72-4C96-83FF-56573346B0B0}" type="presParOf" srcId="{D9332B22-4EDF-4419-8927-A49D47E8658D}" destId="{BD949615-8437-471F-9C1F-45B15A4BCC6B}" srcOrd="1" destOrd="0" presId="urn:microsoft.com/office/officeart/2008/layout/LinedList"/>
    <dgm:cxn modelId="{95C0DD4E-A3A1-4B44-94B6-9D531AF6710B}" type="presParOf" srcId="{E6293B41-EC84-43A9-BCF7-E465CE57A133}" destId="{8320C342-2FD0-4F0B-AC65-F2C8E2CA1AEB}" srcOrd="2" destOrd="0" presId="urn:microsoft.com/office/officeart/2008/layout/LinedList"/>
    <dgm:cxn modelId="{1B451ECF-A567-43AA-855E-8B9DD80DAC81}" type="presParOf" srcId="{E6293B41-EC84-43A9-BCF7-E465CE57A133}" destId="{64844028-8372-414A-B365-DB97F988EDD2}" srcOrd="3" destOrd="0" presId="urn:microsoft.com/office/officeart/2008/layout/LinedList"/>
    <dgm:cxn modelId="{8BC12F84-67A7-4850-9974-A776B23E6F66}" type="presParOf" srcId="{64844028-8372-414A-B365-DB97F988EDD2}" destId="{1F47101B-B545-4ACA-8059-D80996F2C933}" srcOrd="0" destOrd="0" presId="urn:microsoft.com/office/officeart/2008/layout/LinedList"/>
    <dgm:cxn modelId="{53A34B98-EE2C-4EDE-AFD3-8C2E0752A722}" type="presParOf" srcId="{64844028-8372-414A-B365-DB97F988EDD2}" destId="{B59F2221-405D-47C8-A388-45BC68A15F81}" srcOrd="1" destOrd="0" presId="urn:microsoft.com/office/officeart/2008/layout/LinedList"/>
    <dgm:cxn modelId="{086BEBC3-B5B6-498C-823C-D3628F76C711}" type="presParOf" srcId="{E6293B41-EC84-43A9-BCF7-E465CE57A133}" destId="{36FDBD7C-A1D5-416E-97E7-87FB7AECCD47}" srcOrd="4" destOrd="0" presId="urn:microsoft.com/office/officeart/2008/layout/LinedList"/>
    <dgm:cxn modelId="{E7DABA3F-888C-41AF-9E7C-0C94EC07D153}" type="presParOf" srcId="{E6293B41-EC84-43A9-BCF7-E465CE57A133}" destId="{B4581349-3F5C-4D6F-942C-BDF78668E4FF}" srcOrd="5" destOrd="0" presId="urn:microsoft.com/office/officeart/2008/layout/LinedList"/>
    <dgm:cxn modelId="{3FE40D9B-BF57-408A-BA89-D194D02ED62B}" type="presParOf" srcId="{B4581349-3F5C-4D6F-942C-BDF78668E4FF}" destId="{4D538A1B-7BE9-4369-A662-7E36672E3656}" srcOrd="0" destOrd="0" presId="urn:microsoft.com/office/officeart/2008/layout/LinedList"/>
    <dgm:cxn modelId="{6128D5E1-BC20-4305-9248-75BE458FFDE2}" type="presParOf" srcId="{B4581349-3F5C-4D6F-942C-BDF78668E4FF}" destId="{4EDCE1BA-7568-46E7-B0E2-6BCA8DDFD67C}" srcOrd="1" destOrd="0" presId="urn:microsoft.com/office/officeart/2008/layout/LinedList"/>
    <dgm:cxn modelId="{F9A59573-7E57-4E04-91DA-40D2D62CEB44}" type="presParOf" srcId="{E6293B41-EC84-43A9-BCF7-E465CE57A133}" destId="{7FCD8FCC-F344-46F5-AC70-55A8B95B6A70}" srcOrd="6" destOrd="0" presId="urn:microsoft.com/office/officeart/2008/layout/LinedList"/>
    <dgm:cxn modelId="{9E11AE37-B1D3-4E7B-A594-DA85B379A405}" type="presParOf" srcId="{E6293B41-EC84-43A9-BCF7-E465CE57A133}" destId="{EB346EAE-9562-4F8D-A445-73FB6CFD2766}" srcOrd="7" destOrd="0" presId="urn:microsoft.com/office/officeart/2008/layout/LinedList"/>
    <dgm:cxn modelId="{042B1D36-17AB-4074-B6AF-F54124336F40}" type="presParOf" srcId="{EB346EAE-9562-4F8D-A445-73FB6CFD2766}" destId="{6F1D69F9-27FA-4211-AC35-BA19C1F05CD4}" srcOrd="0" destOrd="0" presId="urn:microsoft.com/office/officeart/2008/layout/LinedList"/>
    <dgm:cxn modelId="{FF76F273-88F7-4FC1-8DD7-00235E7C8B33}" type="presParOf" srcId="{EB346EAE-9562-4F8D-A445-73FB6CFD2766}" destId="{537C045B-6145-4A9F-A92F-7937D176CCEB}" srcOrd="1" destOrd="0" presId="urn:microsoft.com/office/officeart/2008/layout/LinedList"/>
    <dgm:cxn modelId="{E8684396-342D-45ED-A11E-9C20334C3A36}" type="presParOf" srcId="{E6293B41-EC84-43A9-BCF7-E465CE57A133}" destId="{8C640CA6-63DA-4BD4-897F-7888926A4E1E}" srcOrd="8" destOrd="0" presId="urn:microsoft.com/office/officeart/2008/layout/LinedList"/>
    <dgm:cxn modelId="{05E79912-97B2-4512-B5DC-1590B0D6C7BD}" type="presParOf" srcId="{E6293B41-EC84-43A9-BCF7-E465CE57A133}" destId="{6654F2A2-8A03-4E1B-9D70-C38D2949D2EA}" srcOrd="9" destOrd="0" presId="urn:microsoft.com/office/officeart/2008/layout/LinedList"/>
    <dgm:cxn modelId="{A033E3F2-C230-44E6-82BA-5924C91F6A3C}" type="presParOf" srcId="{6654F2A2-8A03-4E1B-9D70-C38D2949D2EA}" destId="{C0CEB23D-C395-4299-AA95-106F2F3EACE1}" srcOrd="0" destOrd="0" presId="urn:microsoft.com/office/officeart/2008/layout/LinedList"/>
    <dgm:cxn modelId="{B733F854-C7D0-4575-8613-181D167DDE27}" type="presParOf" srcId="{6654F2A2-8A03-4E1B-9D70-C38D2949D2EA}" destId="{3DF8E1F9-2126-4B19-9F57-1AA18DBD5C3D}" srcOrd="1" destOrd="0" presId="urn:microsoft.com/office/officeart/2008/layout/LinedList"/>
    <dgm:cxn modelId="{BAF81EE3-6ABD-4794-829F-FE8E62C7FC53}" type="presParOf" srcId="{E6293B41-EC84-43A9-BCF7-E465CE57A133}" destId="{42B24941-72E1-406B-9612-2B4CEB87E1AE}" srcOrd="10" destOrd="0" presId="urn:microsoft.com/office/officeart/2008/layout/LinedList"/>
    <dgm:cxn modelId="{02293FED-8285-4E16-A983-2B076BDC9A3E}" type="presParOf" srcId="{E6293B41-EC84-43A9-BCF7-E465CE57A133}" destId="{FB3031A1-1A7C-4D3F-88C1-E21CEA82E66B}" srcOrd="11" destOrd="0" presId="urn:microsoft.com/office/officeart/2008/layout/LinedList"/>
    <dgm:cxn modelId="{8553FF96-5DDF-4FFC-B567-F9592DA83860}" type="presParOf" srcId="{FB3031A1-1A7C-4D3F-88C1-E21CEA82E66B}" destId="{068443FD-E115-4898-AB70-C7B628B56098}" srcOrd="0" destOrd="0" presId="urn:microsoft.com/office/officeart/2008/layout/LinedList"/>
    <dgm:cxn modelId="{5E6FED53-358B-4375-A20A-15CD89669247}" type="presParOf" srcId="{FB3031A1-1A7C-4D3F-88C1-E21CEA82E66B}" destId="{8417B13F-4E03-4E50-9691-BF265A7555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1D9B22-71F7-4BF9-8E95-420E8FA5A552}">
      <dsp:nvSpPr>
        <dsp:cNvPr id="0" name=""/>
        <dsp:cNvSpPr/>
      </dsp:nvSpPr>
      <dsp:spPr>
        <a:xfrm>
          <a:off x="0" y="1917"/>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CAD436-1082-4BCB-A3AA-1976313CD0A7}">
      <dsp:nvSpPr>
        <dsp:cNvPr id="0" name=""/>
        <dsp:cNvSpPr/>
      </dsp:nvSpPr>
      <dsp:spPr>
        <a:xfrm>
          <a:off x="0" y="1917"/>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2"/>
              </a:solidFill>
            </a:rPr>
            <a:t>Bill </a:t>
          </a:r>
          <a:r>
            <a:rPr lang="en-US" sz="1900" kern="1200" dirty="0" err="1">
              <a:solidFill>
                <a:schemeClr val="tx2"/>
              </a:solidFill>
            </a:rPr>
            <a:t>Heeter</a:t>
          </a:r>
          <a:r>
            <a:rPr lang="en-US" sz="1900" kern="1200" dirty="0">
              <a:solidFill>
                <a:schemeClr val="tx2"/>
              </a:solidFill>
            </a:rPr>
            <a:t> - President (May 2023)</a:t>
          </a:r>
        </a:p>
      </dsp:txBody>
      <dsp:txXfrm>
        <a:off x="0" y="1917"/>
        <a:ext cx="5608205" cy="653886"/>
      </dsp:txXfrm>
    </dsp:sp>
    <dsp:sp modelId="{8320C342-2FD0-4F0B-AC65-F2C8E2CA1AEB}">
      <dsp:nvSpPr>
        <dsp:cNvPr id="0" name=""/>
        <dsp:cNvSpPr/>
      </dsp:nvSpPr>
      <dsp:spPr>
        <a:xfrm>
          <a:off x="0" y="655804"/>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47101B-B545-4ACA-8059-D80996F2C933}">
      <dsp:nvSpPr>
        <dsp:cNvPr id="0" name=""/>
        <dsp:cNvSpPr/>
      </dsp:nvSpPr>
      <dsp:spPr>
        <a:xfrm>
          <a:off x="0" y="655804"/>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2"/>
              </a:solidFill>
            </a:rPr>
            <a:t>Rick Stauch- Vice President (May 2025)</a:t>
          </a:r>
        </a:p>
      </dsp:txBody>
      <dsp:txXfrm>
        <a:off x="0" y="655804"/>
        <a:ext cx="5608205" cy="653886"/>
      </dsp:txXfrm>
    </dsp:sp>
    <dsp:sp modelId="{36FDBD7C-A1D5-416E-97E7-87FB7AECCD47}">
      <dsp:nvSpPr>
        <dsp:cNvPr id="0" name=""/>
        <dsp:cNvSpPr/>
      </dsp:nvSpPr>
      <dsp:spPr>
        <a:xfrm>
          <a:off x="0" y="1309690"/>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538A1B-7BE9-4369-A662-7E36672E3656}">
      <dsp:nvSpPr>
        <dsp:cNvPr id="0" name=""/>
        <dsp:cNvSpPr/>
      </dsp:nvSpPr>
      <dsp:spPr>
        <a:xfrm>
          <a:off x="0" y="1309690"/>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2"/>
              </a:solidFill>
            </a:rPr>
            <a:t>Debbie Perry -Treasurer (May 2025)</a:t>
          </a:r>
        </a:p>
      </dsp:txBody>
      <dsp:txXfrm>
        <a:off x="0" y="1309690"/>
        <a:ext cx="5608205" cy="653886"/>
      </dsp:txXfrm>
    </dsp:sp>
    <dsp:sp modelId="{7FCD8FCC-F344-46F5-AC70-55A8B95B6A70}">
      <dsp:nvSpPr>
        <dsp:cNvPr id="0" name=""/>
        <dsp:cNvSpPr/>
      </dsp:nvSpPr>
      <dsp:spPr>
        <a:xfrm>
          <a:off x="0" y="1963577"/>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1D69F9-27FA-4211-AC35-BA19C1F05CD4}">
      <dsp:nvSpPr>
        <dsp:cNvPr id="0" name=""/>
        <dsp:cNvSpPr/>
      </dsp:nvSpPr>
      <dsp:spPr>
        <a:xfrm>
          <a:off x="0" y="1963577"/>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err="1">
              <a:solidFill>
                <a:schemeClr val="tx2"/>
              </a:solidFill>
            </a:rPr>
            <a:t>Ecton</a:t>
          </a:r>
          <a:r>
            <a:rPr lang="en-US" sz="1900" kern="1200" dirty="0">
              <a:solidFill>
                <a:schemeClr val="tx2"/>
              </a:solidFill>
            </a:rPr>
            <a:t> </a:t>
          </a:r>
          <a:r>
            <a:rPr lang="en-US" sz="1900" kern="1200" dirty="0" err="1">
              <a:solidFill>
                <a:schemeClr val="tx2"/>
              </a:solidFill>
            </a:rPr>
            <a:t>Espenlaub</a:t>
          </a:r>
          <a:r>
            <a:rPr lang="en-US" sz="1900" kern="1200" dirty="0">
              <a:solidFill>
                <a:schemeClr val="tx2"/>
              </a:solidFill>
            </a:rPr>
            <a:t> - Secretary (May 2025)</a:t>
          </a:r>
        </a:p>
      </dsp:txBody>
      <dsp:txXfrm>
        <a:off x="0" y="1963577"/>
        <a:ext cx="5608205" cy="653886"/>
      </dsp:txXfrm>
    </dsp:sp>
    <dsp:sp modelId="{8C640CA6-63DA-4BD4-897F-7888926A4E1E}">
      <dsp:nvSpPr>
        <dsp:cNvPr id="0" name=""/>
        <dsp:cNvSpPr/>
      </dsp:nvSpPr>
      <dsp:spPr>
        <a:xfrm>
          <a:off x="0" y="2617464"/>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EB23D-C395-4299-AA95-106F2F3EACE1}">
      <dsp:nvSpPr>
        <dsp:cNvPr id="0" name=""/>
        <dsp:cNvSpPr/>
      </dsp:nvSpPr>
      <dsp:spPr>
        <a:xfrm>
          <a:off x="0" y="2617464"/>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2"/>
              </a:solidFill>
            </a:rPr>
            <a:t>Lynn Shepherd – At Large (May 2023)</a:t>
          </a:r>
        </a:p>
      </dsp:txBody>
      <dsp:txXfrm>
        <a:off x="0" y="2617464"/>
        <a:ext cx="5608205" cy="653886"/>
      </dsp:txXfrm>
    </dsp:sp>
    <dsp:sp modelId="{42B24941-72E1-406B-9612-2B4CEB87E1AE}">
      <dsp:nvSpPr>
        <dsp:cNvPr id="0" name=""/>
        <dsp:cNvSpPr/>
      </dsp:nvSpPr>
      <dsp:spPr>
        <a:xfrm>
          <a:off x="0" y="3271350"/>
          <a:ext cx="5608205" cy="0"/>
        </a:xfrm>
        <a:prstGeom prst="line">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8443FD-E115-4898-AB70-C7B628B56098}">
      <dsp:nvSpPr>
        <dsp:cNvPr id="0" name=""/>
        <dsp:cNvSpPr/>
      </dsp:nvSpPr>
      <dsp:spPr>
        <a:xfrm>
          <a:off x="0" y="3271350"/>
          <a:ext cx="5608205" cy="6538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tx2"/>
              </a:solidFill>
            </a:rPr>
            <a:t>(Dates in parentheses show year of term expiration)</a:t>
          </a:r>
        </a:p>
      </dsp:txBody>
      <dsp:txXfrm>
        <a:off x="0" y="3271350"/>
        <a:ext cx="5608205" cy="65388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004A8D02-4E65-4CCD-8312-4AB164C6C77D}" type="datetimeFigureOut">
              <a:rPr lang="en-US"/>
              <a:t>2/21/2023</a:t>
            </a:fld>
            <a:endParaRPr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6" tIns="46583" rIns="93166" bIns="46583"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dirty="0"/>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67A755D9-D361-47B8-9652-3B4EA9776CE5}" type="datetimeFigureOut">
              <a:rPr lang="en-US"/>
              <a:t>2/21/2023</a:t>
            </a:fld>
            <a:endParaRPr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66" tIns="46583" rIns="93166" bIns="46583" rtlCol="0" anchor="ctr"/>
          <a:lstStyle/>
          <a:p>
            <a:endParaRPr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a:t>
            </a:fld>
            <a:endParaRPr lang="en-US" dirty="0"/>
          </a:p>
        </p:txBody>
      </p:sp>
    </p:spTree>
    <p:extLst>
      <p:ext uri="{BB962C8B-B14F-4D97-AF65-F5344CB8AC3E}">
        <p14:creationId xmlns:p14="http://schemas.microsoft.com/office/powerpoint/2010/main" val="1245023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10</a:t>
            </a:fld>
            <a:endParaRPr lang="en-US" dirty="0"/>
          </a:p>
        </p:txBody>
      </p:sp>
    </p:spTree>
    <p:extLst>
      <p:ext uri="{BB962C8B-B14F-4D97-AF65-F5344CB8AC3E}">
        <p14:creationId xmlns:p14="http://schemas.microsoft.com/office/powerpoint/2010/main" val="1436656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11</a:t>
            </a:fld>
            <a:endParaRPr lang="en-US" dirty="0"/>
          </a:p>
        </p:txBody>
      </p:sp>
    </p:spTree>
    <p:extLst>
      <p:ext uri="{BB962C8B-B14F-4D97-AF65-F5344CB8AC3E}">
        <p14:creationId xmlns:p14="http://schemas.microsoft.com/office/powerpoint/2010/main" val="942870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12</a:t>
            </a:fld>
            <a:endParaRPr lang="en-US" dirty="0"/>
          </a:p>
        </p:txBody>
      </p:sp>
    </p:spTree>
    <p:extLst>
      <p:ext uri="{BB962C8B-B14F-4D97-AF65-F5344CB8AC3E}">
        <p14:creationId xmlns:p14="http://schemas.microsoft.com/office/powerpoint/2010/main" val="386941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13</a:t>
            </a:fld>
            <a:endParaRPr lang="en-US" dirty="0"/>
          </a:p>
        </p:txBody>
      </p:sp>
    </p:spTree>
    <p:extLst>
      <p:ext uri="{BB962C8B-B14F-4D97-AF65-F5344CB8AC3E}">
        <p14:creationId xmlns:p14="http://schemas.microsoft.com/office/powerpoint/2010/main" val="996875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14</a:t>
            </a:fld>
            <a:endParaRPr lang="en-US" dirty="0"/>
          </a:p>
        </p:txBody>
      </p:sp>
    </p:spTree>
    <p:extLst>
      <p:ext uri="{BB962C8B-B14F-4D97-AF65-F5344CB8AC3E}">
        <p14:creationId xmlns:p14="http://schemas.microsoft.com/office/powerpoint/2010/main" val="1289345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15</a:t>
            </a:fld>
            <a:endParaRPr lang="en-US" dirty="0"/>
          </a:p>
        </p:txBody>
      </p:sp>
    </p:spTree>
    <p:extLst>
      <p:ext uri="{BB962C8B-B14F-4D97-AF65-F5344CB8AC3E}">
        <p14:creationId xmlns:p14="http://schemas.microsoft.com/office/powerpoint/2010/main" val="3989862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16</a:t>
            </a:fld>
            <a:endParaRPr lang="en-US" dirty="0"/>
          </a:p>
        </p:txBody>
      </p:sp>
    </p:spTree>
    <p:extLst>
      <p:ext uri="{BB962C8B-B14F-4D97-AF65-F5344CB8AC3E}">
        <p14:creationId xmlns:p14="http://schemas.microsoft.com/office/powerpoint/2010/main" val="573842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17</a:t>
            </a:fld>
            <a:endParaRPr lang="en-US" dirty="0"/>
          </a:p>
        </p:txBody>
      </p:sp>
    </p:spTree>
    <p:extLst>
      <p:ext uri="{BB962C8B-B14F-4D97-AF65-F5344CB8AC3E}">
        <p14:creationId xmlns:p14="http://schemas.microsoft.com/office/powerpoint/2010/main" val="2865043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18</a:t>
            </a:fld>
            <a:endParaRPr lang="en-US" dirty="0"/>
          </a:p>
        </p:txBody>
      </p:sp>
    </p:spTree>
    <p:extLst>
      <p:ext uri="{BB962C8B-B14F-4D97-AF65-F5344CB8AC3E}">
        <p14:creationId xmlns:p14="http://schemas.microsoft.com/office/powerpoint/2010/main" val="233711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19</a:t>
            </a:fld>
            <a:endParaRPr lang="en-US" dirty="0"/>
          </a:p>
        </p:txBody>
      </p:sp>
    </p:spTree>
    <p:extLst>
      <p:ext uri="{BB962C8B-B14F-4D97-AF65-F5344CB8AC3E}">
        <p14:creationId xmlns:p14="http://schemas.microsoft.com/office/powerpoint/2010/main" val="50690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a:t>
            </a:fld>
            <a:endParaRPr lang="en-US" dirty="0"/>
          </a:p>
        </p:txBody>
      </p:sp>
    </p:spTree>
    <p:extLst>
      <p:ext uri="{BB962C8B-B14F-4D97-AF65-F5344CB8AC3E}">
        <p14:creationId xmlns:p14="http://schemas.microsoft.com/office/powerpoint/2010/main" val="1679529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20</a:t>
            </a:fld>
            <a:endParaRPr lang="en-US" dirty="0"/>
          </a:p>
        </p:txBody>
      </p:sp>
    </p:spTree>
    <p:extLst>
      <p:ext uri="{BB962C8B-B14F-4D97-AF65-F5344CB8AC3E}">
        <p14:creationId xmlns:p14="http://schemas.microsoft.com/office/powerpoint/2010/main" val="7546368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21</a:t>
            </a:fld>
            <a:endParaRPr lang="en-US" dirty="0"/>
          </a:p>
        </p:txBody>
      </p:sp>
    </p:spTree>
    <p:extLst>
      <p:ext uri="{BB962C8B-B14F-4D97-AF65-F5344CB8AC3E}">
        <p14:creationId xmlns:p14="http://schemas.microsoft.com/office/powerpoint/2010/main" val="3158357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22</a:t>
            </a:fld>
            <a:endParaRPr lang="en-US" dirty="0"/>
          </a:p>
        </p:txBody>
      </p:sp>
    </p:spTree>
    <p:extLst>
      <p:ext uri="{BB962C8B-B14F-4D97-AF65-F5344CB8AC3E}">
        <p14:creationId xmlns:p14="http://schemas.microsoft.com/office/powerpoint/2010/main" val="219279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23</a:t>
            </a:fld>
            <a:endParaRPr lang="en-US" dirty="0"/>
          </a:p>
        </p:txBody>
      </p:sp>
    </p:spTree>
    <p:extLst>
      <p:ext uri="{BB962C8B-B14F-4D97-AF65-F5344CB8AC3E}">
        <p14:creationId xmlns:p14="http://schemas.microsoft.com/office/powerpoint/2010/main" val="29411246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24</a:t>
            </a:fld>
            <a:endParaRPr lang="en-US" dirty="0"/>
          </a:p>
        </p:txBody>
      </p:sp>
    </p:spTree>
    <p:extLst>
      <p:ext uri="{BB962C8B-B14F-4D97-AF65-F5344CB8AC3E}">
        <p14:creationId xmlns:p14="http://schemas.microsoft.com/office/powerpoint/2010/main" val="300400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25</a:t>
            </a:fld>
            <a:endParaRPr lang="en-US" dirty="0"/>
          </a:p>
        </p:txBody>
      </p:sp>
    </p:spTree>
    <p:extLst>
      <p:ext uri="{BB962C8B-B14F-4D97-AF65-F5344CB8AC3E}">
        <p14:creationId xmlns:p14="http://schemas.microsoft.com/office/powerpoint/2010/main" val="5311447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26</a:t>
            </a:fld>
            <a:endParaRPr lang="en-US" dirty="0"/>
          </a:p>
        </p:txBody>
      </p:sp>
    </p:spTree>
    <p:extLst>
      <p:ext uri="{BB962C8B-B14F-4D97-AF65-F5344CB8AC3E}">
        <p14:creationId xmlns:p14="http://schemas.microsoft.com/office/powerpoint/2010/main" val="2451848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27</a:t>
            </a:fld>
            <a:endParaRPr lang="en-US" dirty="0"/>
          </a:p>
        </p:txBody>
      </p:sp>
    </p:spTree>
    <p:extLst>
      <p:ext uri="{BB962C8B-B14F-4D97-AF65-F5344CB8AC3E}">
        <p14:creationId xmlns:p14="http://schemas.microsoft.com/office/powerpoint/2010/main" val="4076877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28</a:t>
            </a:fld>
            <a:endParaRPr lang="en-US" dirty="0"/>
          </a:p>
        </p:txBody>
      </p:sp>
    </p:spTree>
    <p:extLst>
      <p:ext uri="{BB962C8B-B14F-4D97-AF65-F5344CB8AC3E}">
        <p14:creationId xmlns:p14="http://schemas.microsoft.com/office/powerpoint/2010/main" val="19384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29</a:t>
            </a:fld>
            <a:endParaRPr lang="en-US" dirty="0"/>
          </a:p>
        </p:txBody>
      </p:sp>
    </p:spTree>
    <p:extLst>
      <p:ext uri="{BB962C8B-B14F-4D97-AF65-F5344CB8AC3E}">
        <p14:creationId xmlns:p14="http://schemas.microsoft.com/office/powerpoint/2010/main" val="3002281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3</a:t>
            </a:fld>
            <a:endParaRPr lang="en-US" dirty="0"/>
          </a:p>
        </p:txBody>
      </p:sp>
    </p:spTree>
    <p:extLst>
      <p:ext uri="{BB962C8B-B14F-4D97-AF65-F5344CB8AC3E}">
        <p14:creationId xmlns:p14="http://schemas.microsoft.com/office/powerpoint/2010/main" val="278656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30</a:t>
            </a:fld>
            <a:endParaRPr lang="en-US" dirty="0"/>
          </a:p>
        </p:txBody>
      </p:sp>
    </p:spTree>
    <p:extLst>
      <p:ext uri="{BB962C8B-B14F-4D97-AF65-F5344CB8AC3E}">
        <p14:creationId xmlns:p14="http://schemas.microsoft.com/office/powerpoint/2010/main" val="3069081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31</a:t>
            </a:fld>
            <a:endParaRPr lang="en-US" dirty="0"/>
          </a:p>
        </p:txBody>
      </p:sp>
    </p:spTree>
    <p:extLst>
      <p:ext uri="{BB962C8B-B14F-4D97-AF65-F5344CB8AC3E}">
        <p14:creationId xmlns:p14="http://schemas.microsoft.com/office/powerpoint/2010/main" val="40744890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32</a:t>
            </a:fld>
            <a:endParaRPr lang="en-US" dirty="0"/>
          </a:p>
        </p:txBody>
      </p:sp>
    </p:spTree>
    <p:extLst>
      <p:ext uri="{BB962C8B-B14F-4D97-AF65-F5344CB8AC3E}">
        <p14:creationId xmlns:p14="http://schemas.microsoft.com/office/powerpoint/2010/main" val="13939296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33</a:t>
            </a:fld>
            <a:endParaRPr lang="en-US" dirty="0"/>
          </a:p>
        </p:txBody>
      </p:sp>
    </p:spTree>
    <p:extLst>
      <p:ext uri="{BB962C8B-B14F-4D97-AF65-F5344CB8AC3E}">
        <p14:creationId xmlns:p14="http://schemas.microsoft.com/office/powerpoint/2010/main" val="3599913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B36274-F2B9-4C45-BBB4-0EDF4CD651A7}" type="slidenum">
              <a:rPr lang="en-US" smtClean="0"/>
              <a:t>34</a:t>
            </a:fld>
            <a:endParaRPr lang="en-US" dirty="0"/>
          </a:p>
        </p:txBody>
      </p:sp>
    </p:spTree>
    <p:extLst>
      <p:ext uri="{BB962C8B-B14F-4D97-AF65-F5344CB8AC3E}">
        <p14:creationId xmlns:p14="http://schemas.microsoft.com/office/powerpoint/2010/main" val="265347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35</a:t>
            </a:fld>
            <a:endParaRPr lang="en-US" dirty="0"/>
          </a:p>
        </p:txBody>
      </p:sp>
    </p:spTree>
    <p:extLst>
      <p:ext uri="{BB962C8B-B14F-4D97-AF65-F5344CB8AC3E}">
        <p14:creationId xmlns:p14="http://schemas.microsoft.com/office/powerpoint/2010/main" val="1884939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4</a:t>
            </a:fld>
            <a:endParaRPr lang="en-US" dirty="0"/>
          </a:p>
        </p:txBody>
      </p:sp>
    </p:spTree>
    <p:extLst>
      <p:ext uri="{BB962C8B-B14F-4D97-AF65-F5344CB8AC3E}">
        <p14:creationId xmlns:p14="http://schemas.microsoft.com/office/powerpoint/2010/main" val="1447022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5</a:t>
            </a:fld>
            <a:endParaRPr lang="en-US" dirty="0"/>
          </a:p>
        </p:txBody>
      </p:sp>
    </p:spTree>
    <p:extLst>
      <p:ext uri="{BB962C8B-B14F-4D97-AF65-F5344CB8AC3E}">
        <p14:creationId xmlns:p14="http://schemas.microsoft.com/office/powerpoint/2010/main" val="119353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6</a:t>
            </a:fld>
            <a:endParaRPr lang="en-US" dirty="0"/>
          </a:p>
        </p:txBody>
      </p:sp>
    </p:spTree>
    <p:extLst>
      <p:ext uri="{BB962C8B-B14F-4D97-AF65-F5344CB8AC3E}">
        <p14:creationId xmlns:p14="http://schemas.microsoft.com/office/powerpoint/2010/main" val="23038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7</a:t>
            </a:fld>
            <a:endParaRPr lang="en-US" dirty="0"/>
          </a:p>
        </p:txBody>
      </p:sp>
    </p:spTree>
    <p:extLst>
      <p:ext uri="{BB962C8B-B14F-4D97-AF65-F5344CB8AC3E}">
        <p14:creationId xmlns:p14="http://schemas.microsoft.com/office/powerpoint/2010/main" val="156409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B36274-F2B9-4C45-BBB4-0EDF4CD651A7}" type="slidenum">
              <a:rPr lang="en-US" smtClean="0"/>
              <a:t>8</a:t>
            </a:fld>
            <a:endParaRPr lang="en-US" dirty="0"/>
          </a:p>
        </p:txBody>
      </p:sp>
    </p:spTree>
    <p:extLst>
      <p:ext uri="{BB962C8B-B14F-4D97-AF65-F5344CB8AC3E}">
        <p14:creationId xmlns:p14="http://schemas.microsoft.com/office/powerpoint/2010/main" val="14030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9</a:t>
            </a:fld>
            <a:endParaRPr lang="en-US" dirty="0"/>
          </a:p>
        </p:txBody>
      </p:sp>
    </p:spTree>
    <p:extLst>
      <p:ext uri="{BB962C8B-B14F-4D97-AF65-F5344CB8AC3E}">
        <p14:creationId xmlns:p14="http://schemas.microsoft.com/office/powerpoint/2010/main" val="218915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7354AB-EE3F-4964-B00A-F832252D3F1C}"/>
              </a:ext>
            </a:extLst>
          </p:cNvPr>
          <p:cNvSpPr>
            <a:spLocks noGrp="1"/>
          </p:cNvSpPr>
          <p:nvPr>
            <p:ph type="dt" sz="half" idx="10"/>
          </p:nvPr>
        </p:nvSpPr>
        <p:spPr/>
        <p:txBody>
          <a:bodyPr/>
          <a:lstStyle>
            <a:lvl1pPr>
              <a:defRPr/>
            </a:lvl1pPr>
          </a:lstStyle>
          <a:p>
            <a:pPr>
              <a:defRPr/>
            </a:pPr>
            <a:fld id="{085E3E06-54F8-4AD0-9F48-7B89F4AFB27E}" type="datetime1">
              <a:rPr lang="en-US" smtClean="0"/>
              <a:t>2/21/2023</a:t>
            </a:fld>
            <a:endParaRPr lang="en-US" dirty="0"/>
          </a:p>
        </p:txBody>
      </p:sp>
      <p:sp>
        <p:nvSpPr>
          <p:cNvPr id="5" name="Footer Placeholder 4">
            <a:extLst>
              <a:ext uri="{FF2B5EF4-FFF2-40B4-BE49-F238E27FC236}">
                <a16:creationId xmlns:a16="http://schemas.microsoft.com/office/drawing/2014/main" id="{E44983A6-C893-46A3-A2FC-6370D601F67D}"/>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089F10C6-3DE4-4AB4-A155-ACB12CEB1783}"/>
              </a:ext>
            </a:extLst>
          </p:cNvPr>
          <p:cNvSpPr>
            <a:spLocks noGrp="1"/>
          </p:cNvSpPr>
          <p:nvPr>
            <p:ph type="sldNum" sz="quarter" idx="12"/>
          </p:nvPr>
        </p:nvSpPr>
        <p:spPr/>
        <p:txBody>
          <a:bodyPr/>
          <a:lstStyle>
            <a:lvl1pPr>
              <a:defRPr/>
            </a:lvl1pPr>
          </a:lstStyle>
          <a:p>
            <a:pPr>
              <a:defRPr/>
            </a:pPr>
            <a:fld id="{C92CEBD1-EA7D-42AE-99C1-F445E32A87B3}" type="slidenum">
              <a:rPr lang="en-US" altLang="en-US"/>
              <a:pPr>
                <a:defRPr/>
              </a:pPr>
              <a:t>‹#›</a:t>
            </a:fld>
            <a:endParaRPr lang="en-US" altLang="en-US" dirty="0"/>
          </a:p>
        </p:txBody>
      </p:sp>
    </p:spTree>
    <p:extLst>
      <p:ext uri="{BB962C8B-B14F-4D97-AF65-F5344CB8AC3E}">
        <p14:creationId xmlns:p14="http://schemas.microsoft.com/office/powerpoint/2010/main" val="270543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1765" y="609600"/>
            <a:ext cx="3583233" cy="5204832"/>
          </a:xfrm>
          <a:prstGeom prst="rect">
            <a:avLst/>
          </a:prstGeom>
        </p:spPr>
      </p:pic>
      <p:sp>
        <p:nvSpPr>
          <p:cNvPr id="2" name="Title 1"/>
          <p:cNvSpPr>
            <a:spLocks noGrp="1"/>
          </p:cNvSpPr>
          <p:nvPr>
            <p:ph type="title"/>
          </p:nvPr>
        </p:nvSpPr>
        <p:spPr>
          <a:xfrm>
            <a:off x="913558" y="609923"/>
            <a:ext cx="5933403" cy="1829338"/>
          </a:xfrm>
        </p:spPr>
        <p:txBody>
          <a:bodyPr anchor="b">
            <a:noAutofit/>
          </a:bodyPr>
          <a:lstStyle>
            <a:lvl1pPr algn="ctr">
              <a:defRPr sz="31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0613" y="763702"/>
            <a:ext cx="3274898" cy="4912822"/>
          </a:xfr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558" y="2439261"/>
            <a:ext cx="5933403" cy="337613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57551A3-CAF2-4A1D-9C74-19CA53862FBA}"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93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619" y="547807"/>
            <a:ext cx="10139158" cy="3816806"/>
          </a:xfrm>
          <a:prstGeom prst="rect">
            <a:avLst/>
          </a:prstGeom>
        </p:spPr>
      </p:pic>
      <p:sp>
        <p:nvSpPr>
          <p:cNvPr id="2" name="Title 1"/>
          <p:cNvSpPr>
            <a:spLocks noGrp="1"/>
          </p:cNvSpPr>
          <p:nvPr>
            <p:ph type="title"/>
          </p:nvPr>
        </p:nvSpPr>
        <p:spPr>
          <a:xfrm>
            <a:off x="913568" y="4565255"/>
            <a:ext cx="10352629" cy="543472"/>
          </a:xfrm>
        </p:spPr>
        <p:txBody>
          <a:bodyPr anchor="b">
            <a:normAutofit/>
          </a:bodyPr>
          <a:lstStyle>
            <a:lvl1pPr algn="ctr">
              <a:defRPr sz="27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045" y="695010"/>
            <a:ext cx="9842782" cy="3525671"/>
          </a:xfrm>
          <a:effectLst>
            <a:outerShdw blurRad="38100" dist="25400" dir="4440000">
              <a:srgbClr val="000000">
                <a:alpha val="36000"/>
              </a:srgbClr>
            </a:outerShdw>
          </a:effectLst>
        </p:spPr>
        <p:txBody>
          <a:bodyPr anchor="t">
            <a:normAutofit/>
          </a:bodyPr>
          <a:lstStyle>
            <a:lvl1pPr marL="0" indent="0" algn="ctr">
              <a:buNone/>
              <a:defRPr sz="1999"/>
            </a:lvl1pPr>
            <a:lvl2pPr marL="457063" indent="0">
              <a:buNone/>
              <a:defRPr sz="1999"/>
            </a:lvl2pPr>
            <a:lvl3pPr marL="914126" indent="0">
              <a:buNone/>
              <a:defRPr sz="19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913557" y="5108728"/>
            <a:ext cx="10351066" cy="682472"/>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AB60C97-0639-4A3B-A11D-CEA626587464}" type="datetime1">
              <a:rPr lang="en-US" smtClean="0"/>
              <a:t>2/21/2023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1029297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8437"/>
            <a:ext cx="10351066" cy="3534344"/>
          </a:xfrm>
        </p:spPr>
        <p:txBody>
          <a:bodyPr anchor="ctr"/>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56" y="4295180"/>
            <a:ext cx="10351067" cy="1501826"/>
          </a:xfrm>
        </p:spPr>
        <p:txBody>
          <a:bodyPr anchor="ct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733999-4036-4A6D-8F10-62B7D462072D}"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734949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992904"/>
          </a:xfrm>
        </p:spPr>
        <p:txBody>
          <a:bodyPr anchor="ctr"/>
          <a:lstStyle>
            <a:lvl1pPr>
              <a:defRPr sz="31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610033"/>
            <a:ext cx="8750020" cy="532749"/>
          </a:xfrm>
        </p:spPr>
        <p:txBody>
          <a:bodyPr anchor="t">
            <a:normAutofit/>
          </a:bodyPr>
          <a:lstStyle>
            <a:lvl1pPr marL="0" indent="0" algn="r">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556" y="4304353"/>
            <a:ext cx="10351067" cy="1489496"/>
          </a:xfrm>
        </p:spPr>
        <p:txBody>
          <a:bodyPr anchor="ctr">
            <a:normAutofit/>
          </a:bodyPr>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C986D17-C673-438B-BC74-BE05FE62B95D}" type="datetime1">
              <a:rPr lang="en-US" smtClean="0"/>
              <a:t>2/21/2023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
        <p:nvSpPr>
          <p:cNvPr id="11" name="TextBox 10"/>
          <p:cNvSpPr txBox="1"/>
          <p:nvPr/>
        </p:nvSpPr>
        <p:spPr>
          <a:xfrm>
            <a:off x="990342" y="884796"/>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3" name="TextBox 12"/>
          <p:cNvSpPr txBox="1"/>
          <p:nvPr/>
        </p:nvSpPr>
        <p:spPr>
          <a:xfrm>
            <a:off x="10501981" y="2928258"/>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2823570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556" y="2126943"/>
            <a:ext cx="10351067" cy="2511835"/>
          </a:xfrm>
        </p:spPr>
        <p:txBody>
          <a:bodyPr anchor="b"/>
          <a:lstStyle>
            <a:lvl1pPr>
              <a:defRPr sz="3199"/>
            </a:lvl1pPr>
          </a:lstStyle>
          <a:p>
            <a:r>
              <a:rPr lang="en-US"/>
              <a:t>Click to edit Master title style</a:t>
            </a:r>
            <a:endParaRPr lang="en-US" dirty="0"/>
          </a:p>
        </p:txBody>
      </p:sp>
      <p:sp>
        <p:nvSpPr>
          <p:cNvPr id="4" name="Text Placeholder 3"/>
          <p:cNvSpPr>
            <a:spLocks noGrp="1"/>
          </p:cNvSpPr>
          <p:nvPr>
            <p:ph type="body" sz="half" idx="2"/>
          </p:nvPr>
        </p:nvSpPr>
        <p:spPr>
          <a:xfrm>
            <a:off x="913547" y="4650556"/>
            <a:ext cx="10349503" cy="1140644"/>
          </a:xfrm>
        </p:spPr>
        <p:txBody>
          <a:bodyPr anchor="t"/>
          <a:lstStyle>
            <a:lvl1pPr marL="0" indent="0" algn="ctr">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C6808C5-D50A-4D7F-A746-D81AB78CCEEB}" type="datetime1">
              <a:rPr lang="en-US" smtClean="0"/>
              <a:t>2/21/2023</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866002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557" y="609600"/>
            <a:ext cx="10351066"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557"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557"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5553"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0279"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4498" y="1885950"/>
            <a:ext cx="3300124" cy="576262"/>
          </a:xfrm>
        </p:spPr>
        <p:txBody>
          <a:bodyPr anchor="b">
            <a:noAutofit/>
          </a:bodyPr>
          <a:lstStyle>
            <a:lvl1pPr marL="0" indent="0" algn="ctr">
              <a:buNone/>
              <a:defRPr sz="23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4498" y="2571750"/>
            <a:ext cx="3300124" cy="3219450"/>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7828CC24-EEB9-4BBB-B6FD-681766E5F004}" type="datetime1">
              <a:rPr lang="en-US" smtClean="0"/>
              <a:t>2/21/2023</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3884041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28" y="1818215"/>
            <a:ext cx="333910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53" y="1818215"/>
            <a:ext cx="333910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3984" y="1818215"/>
            <a:ext cx="3339102" cy="1847851"/>
          </a:xfrm>
          <a:prstGeom prst="rect">
            <a:avLst/>
          </a:prstGeom>
        </p:spPr>
      </p:pic>
      <p:sp>
        <p:nvSpPr>
          <p:cNvPr id="30" name="Title 1"/>
          <p:cNvSpPr>
            <a:spLocks noGrp="1"/>
          </p:cNvSpPr>
          <p:nvPr>
            <p:ph type="title"/>
          </p:nvPr>
        </p:nvSpPr>
        <p:spPr>
          <a:xfrm>
            <a:off x="913556" y="609600"/>
            <a:ext cx="10351067"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557"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7837" y="1938918"/>
            <a:ext cx="3091563"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557" y="4480369"/>
            <a:ext cx="3300124" cy="1310833"/>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1631"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4559" y="1939094"/>
            <a:ext cx="3091563"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0279" y="4480368"/>
            <a:ext cx="3300124" cy="1310833"/>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4623" y="3904106"/>
            <a:ext cx="3300124" cy="576262"/>
          </a:xfrm>
        </p:spPr>
        <p:txBody>
          <a:bodyPr anchor="b">
            <a:noAutofit/>
          </a:bodyPr>
          <a:lstStyle>
            <a:lvl1pPr marL="0" indent="0" algn="ctr">
              <a:buNone/>
              <a:defRPr sz="1999" b="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3595" y="1934432"/>
            <a:ext cx="3091563"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4498" y="4480366"/>
            <a:ext cx="3300124" cy="1310835"/>
          </a:xfrm>
        </p:spPr>
        <p:txBody>
          <a:bodyPr anchor="t">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8C0E5D4B-2191-45A8-A97F-11352EF214FB}" type="datetime1">
              <a:rPr lang="en-US" smtClean="0"/>
              <a:t>2/21/2023</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2565858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CB9F3-71AA-4AC4-8EBE-DD836176783C}"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5782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0729" y="609600"/>
            <a:ext cx="2283892"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558" y="609600"/>
            <a:ext cx="7914810"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7EB36D-AF46-4704-9057-279787A480C8}"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9421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336" y="1769541"/>
            <a:ext cx="9437576" cy="1828801"/>
          </a:xfrm>
        </p:spPr>
        <p:txBody>
          <a:bodyPr anchor="b">
            <a:normAutofit/>
          </a:bodyPr>
          <a:lstStyle>
            <a:lvl1pPr algn="ctr">
              <a:defRPr sz="5398"/>
            </a:lvl1pPr>
          </a:lstStyle>
          <a:p>
            <a:r>
              <a:rPr lang="en-US"/>
              <a:t>Click to edit Master title style</a:t>
            </a:r>
            <a:endParaRPr lang="en-US" dirty="0"/>
          </a:p>
        </p:txBody>
      </p:sp>
      <p:sp>
        <p:nvSpPr>
          <p:cNvPr id="3" name="Subtitle 2"/>
          <p:cNvSpPr>
            <a:spLocks noGrp="1"/>
          </p:cNvSpPr>
          <p:nvPr>
            <p:ph type="subTitle" idx="1"/>
          </p:nvPr>
        </p:nvSpPr>
        <p:spPr>
          <a:xfrm>
            <a:off x="1370336" y="3598339"/>
            <a:ext cx="9437576" cy="1049867"/>
          </a:xfrm>
        </p:spPr>
        <p:txBody>
          <a:bodyPr anchor="t"/>
          <a:lstStyle>
            <a:lvl1pPr marL="0" indent="0" algn="ctr">
              <a:buNone/>
              <a:defRPr>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BE27A88-BE67-40B4-A736-D59412D8EFE1}"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78832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387631-0C45-454D-85ED-61DE87DD29FE}"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55955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064" y="1761068"/>
            <a:ext cx="9588052" cy="1828813"/>
          </a:xfrm>
        </p:spPr>
        <p:txBody>
          <a:bodyPr anchor="b"/>
          <a:lstStyle>
            <a:lvl1pPr algn="ct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3589879"/>
            <a:ext cx="9588052" cy="1507054"/>
          </a:xfrm>
        </p:spPr>
        <p:txBody>
          <a:bodyPr anchor="t"/>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1B7FE6-8BCE-4C12-87DE-6AE0B3035E1D}" type="datetime1">
              <a:rPr lang="en-US" smtClean="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24360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558" y="1732449"/>
            <a:ext cx="5059179"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1277" y="1732450"/>
            <a:ext cx="5063346"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ECC5C2-48A7-43E5-9C3A-7D5E6FD83E09}"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890109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57" y="1734507"/>
            <a:ext cx="5087747"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876" y="1734507"/>
            <a:ext cx="5087747"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610" y="1835254"/>
            <a:ext cx="4875074" cy="544884"/>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610" y="2380138"/>
            <a:ext cx="4875074" cy="341106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3328" y="1835255"/>
            <a:ext cx="4894055" cy="544883"/>
          </a:xfrm>
        </p:spPr>
        <p:txBody>
          <a:bodyPr anchor="b">
            <a:noAutofit/>
          </a:bodyPr>
          <a:lstStyle>
            <a:lvl1pPr marL="0" indent="0" algn="ctr">
              <a:buNone/>
              <a:defRPr sz="2399" b="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3328" y="2380138"/>
            <a:ext cx="4894055" cy="3411063"/>
          </a:xfrm>
        </p:spPr>
        <p:txBody>
          <a:bodyPr anchor="t">
            <a:normAutofit/>
          </a:bodyPr>
          <a:lstStyle>
            <a:lvl1pPr>
              <a:defRPr sz="1799"/>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D23672-F567-42A8-AA6B-E130253E015C}" type="datetime1">
              <a:rPr lang="en-US" smtClean="0"/>
              <a:t>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419881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7EE82C-39E6-43FD-AF1F-606C0D2CF1EF}" type="datetime1">
              <a:rPr lang="en-US" smtClean="0"/>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4847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8DE9E-FA3A-49E5-BC76-CDE7C9A479E2}" type="datetime1">
              <a:rPr lang="en-US" smtClean="0"/>
              <a:t>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58857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3705924" cy="1821918"/>
          </a:xfrm>
        </p:spPr>
        <p:txBody>
          <a:bodyPr anchor="b">
            <a:normAutofit/>
          </a:bodyPr>
          <a:lstStyle>
            <a:lvl1pPr algn="ctr">
              <a:defRPr sz="2399" b="0"/>
            </a:lvl1pPr>
          </a:lstStyle>
          <a:p>
            <a:r>
              <a:rPr lang="en-US"/>
              <a:t>Click to edit Master title style</a:t>
            </a:r>
            <a:endParaRPr lang="en-US" dirty="0"/>
          </a:p>
        </p:txBody>
      </p:sp>
      <p:sp>
        <p:nvSpPr>
          <p:cNvPr id="3" name="Content Placeholder 2"/>
          <p:cNvSpPr>
            <a:spLocks noGrp="1"/>
          </p:cNvSpPr>
          <p:nvPr>
            <p:ph idx="1"/>
          </p:nvPr>
        </p:nvSpPr>
        <p:spPr>
          <a:xfrm>
            <a:off x="4854369" y="609600"/>
            <a:ext cx="641025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557" y="2431518"/>
            <a:ext cx="3705924" cy="3359681"/>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73E145-61D1-492F-8450-01535747667E}" type="datetime1">
              <a:rPr lang="en-US" smtClean="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170922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 Type="http://schemas.openxmlformats.org/officeDocument/2006/relationships/slideLayout" Target="../slideLayouts/slideLayout3.xml"/><Relationship Id="rId16" Type="http://schemas.openxmlformats.org/officeDocument/2006/relationships/slideLayout" Target="../slideLayouts/slideLayout17.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34CF53-7504-48E2-A759-141E2034EE4C}"/>
              </a:ext>
            </a:extLst>
          </p:cNvPr>
          <p:cNvSpPr/>
          <p:nvPr/>
        </p:nvSpPr>
        <p:spPr>
          <a:xfrm>
            <a:off x="0"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3DA32E7E-288D-4564-B18F-4283962BA57C}"/>
              </a:ext>
            </a:extLst>
          </p:cNvPr>
          <p:cNvSpPr/>
          <p:nvPr/>
        </p:nvSpPr>
        <p:spPr>
          <a:xfrm>
            <a:off x="0" y="6334126"/>
            <a:ext cx="12188825" cy="66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71256846-4432-4444-A8E7-6B6CF20FC0B9}"/>
              </a:ext>
            </a:extLst>
          </p:cNvPr>
          <p:cNvSpPr>
            <a:spLocks noGrp="1"/>
          </p:cNvSpPr>
          <p:nvPr>
            <p:ph type="title"/>
          </p:nvPr>
        </p:nvSpPr>
        <p:spPr>
          <a:xfrm>
            <a:off x="1096148" y="287339"/>
            <a:ext cx="10055781" cy="1449387"/>
          </a:xfrm>
          <a:prstGeom prst="rect">
            <a:avLst/>
          </a:prstGeom>
        </p:spPr>
        <p:txBody>
          <a:bodyPr vert="horz" lIns="91440" tIns="45720" rIns="91440" bIns="45720" rtlCol="0" anchor="b">
            <a:normAutofit/>
          </a:bodyPr>
          <a:lstStyle/>
          <a:p>
            <a:r>
              <a:rPr lang="en-US"/>
              <a:t>Click to edit Master title style</a:t>
            </a:r>
          </a:p>
        </p:txBody>
      </p:sp>
      <p:sp>
        <p:nvSpPr>
          <p:cNvPr id="1029" name="Text Placeholder 2">
            <a:extLst>
              <a:ext uri="{FF2B5EF4-FFF2-40B4-BE49-F238E27FC236}">
                <a16:creationId xmlns:a16="http://schemas.microsoft.com/office/drawing/2014/main" id="{824A32AA-672A-4956-8D3E-98E85941B4C2}"/>
              </a:ext>
            </a:extLst>
          </p:cNvPr>
          <p:cNvSpPr>
            <a:spLocks noGrp="1" noChangeArrowheads="1"/>
          </p:cNvSpPr>
          <p:nvPr>
            <p:ph type="body" idx="1"/>
          </p:nvPr>
        </p:nvSpPr>
        <p:spPr bwMode="auto">
          <a:xfrm>
            <a:off x="1096148" y="1846264"/>
            <a:ext cx="10055781"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7AF6AE-4011-453A-80EE-E0ADB5F427C9}"/>
              </a:ext>
            </a:extLst>
          </p:cNvPr>
          <p:cNvSpPr>
            <a:spLocks noGrp="1"/>
          </p:cNvSpPr>
          <p:nvPr>
            <p:ph type="dt" sz="half" idx="2"/>
          </p:nvPr>
        </p:nvSpPr>
        <p:spPr>
          <a:xfrm>
            <a:off x="1096148" y="6459539"/>
            <a:ext cx="247162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fld id="{A6E5E19F-F42C-4730-98CE-E97CBB4E17D6}" type="datetime1">
              <a:rPr lang="en-US" smtClean="0"/>
              <a:t>2/21/2023</a:t>
            </a:fld>
            <a:endParaRPr lang="en-US" dirty="0"/>
          </a:p>
        </p:txBody>
      </p:sp>
      <p:sp>
        <p:nvSpPr>
          <p:cNvPr id="5" name="Footer Placeholder 4">
            <a:extLst>
              <a:ext uri="{FF2B5EF4-FFF2-40B4-BE49-F238E27FC236}">
                <a16:creationId xmlns:a16="http://schemas.microsoft.com/office/drawing/2014/main" id="{CDC7F2FC-FAD2-47A1-8C75-8428B2B17BBD}"/>
              </a:ext>
            </a:extLst>
          </p:cNvPr>
          <p:cNvSpPr>
            <a:spLocks noGrp="1"/>
          </p:cNvSpPr>
          <p:nvPr>
            <p:ph type="ftr" sz="quarter" idx="3"/>
          </p:nvPr>
        </p:nvSpPr>
        <p:spPr>
          <a:xfrm>
            <a:off x="3686274" y="6459539"/>
            <a:ext cx="4820511"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21C5F3A3-29B4-4A53-B023-F2E12E9BE263}"/>
              </a:ext>
            </a:extLst>
          </p:cNvPr>
          <p:cNvSpPr>
            <a:spLocks noGrp="1"/>
          </p:cNvSpPr>
          <p:nvPr>
            <p:ph type="sldNum" sz="quarter" idx="4"/>
          </p:nvPr>
        </p:nvSpPr>
        <p:spPr>
          <a:xfrm>
            <a:off x="9897072" y="6459539"/>
            <a:ext cx="1311992"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4A995BEE-D57B-472F-8571-420E2B69AFE4}" type="slidenum">
              <a:rPr lang="en-US" altLang="en-US"/>
              <a:pPr>
                <a:defRPr/>
              </a:pPr>
              <a:t>‹#›</a:t>
            </a:fld>
            <a:endParaRPr lang="en-US" altLang="en-US" dirty="0"/>
          </a:p>
        </p:txBody>
      </p:sp>
      <p:cxnSp>
        <p:nvCxnSpPr>
          <p:cNvPr id="10" name="Straight Connector 9">
            <a:extLst>
              <a:ext uri="{FF2B5EF4-FFF2-40B4-BE49-F238E27FC236}">
                <a16:creationId xmlns:a16="http://schemas.microsoft.com/office/drawing/2014/main" id="{1FF1DCD8-DAD5-41D9-94E0-892B2095292F}"/>
              </a:ext>
            </a:extLst>
          </p:cNvPr>
          <p:cNvCxnSpPr/>
          <p:nvPr/>
        </p:nvCxnSpPr>
        <p:spPr>
          <a:xfrm>
            <a:off x="1193489" y="1738313"/>
            <a:ext cx="996478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5427" r:id="rId1"/>
  </p:sldLayoutIdLst>
  <p:hf sldNum="0" hdr="0" ftr="0" dt="0"/>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57" y="609600"/>
            <a:ext cx="10351066"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557" y="1732450"/>
            <a:ext cx="10351066"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6736" y="5883276"/>
            <a:ext cx="274248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F08E3BD6-2182-4190-83D9-15F47114EB99}" type="datetime1">
              <a:rPr lang="en-US" smtClean="0"/>
              <a:t>2/21/2023</a:t>
            </a:fld>
            <a:endParaRPr lang="en-US" dirty="0"/>
          </a:p>
        </p:txBody>
      </p:sp>
      <p:sp>
        <p:nvSpPr>
          <p:cNvPr id="5" name="Footer Placeholder 4"/>
          <p:cNvSpPr>
            <a:spLocks noGrp="1"/>
          </p:cNvSpPr>
          <p:nvPr>
            <p:ph type="ftr" sz="quarter" idx="3"/>
          </p:nvPr>
        </p:nvSpPr>
        <p:spPr>
          <a:xfrm>
            <a:off x="913558" y="5883276"/>
            <a:ext cx="6671127"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6" name="Slide Number Placeholder 5"/>
          <p:cNvSpPr>
            <a:spLocks noGrp="1"/>
          </p:cNvSpPr>
          <p:nvPr>
            <p:ph type="sldNum" sz="quarter" idx="4"/>
          </p:nvPr>
        </p:nvSpPr>
        <p:spPr>
          <a:xfrm>
            <a:off x="10511273" y="5883276"/>
            <a:ext cx="75334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4A995BEE-D57B-472F-8571-420E2B69AFE4}" type="slidenum">
              <a:rPr lang="en-US" altLang="en-US" smtClean="0"/>
              <a:pPr>
                <a:defRPr/>
              </a:pPr>
              <a:t>‹#›</a:t>
            </a:fld>
            <a:endParaRPr lang="en-US" altLang="en-US" dirty="0"/>
          </a:p>
        </p:txBody>
      </p:sp>
    </p:spTree>
    <p:extLst>
      <p:ext uri="{BB962C8B-B14F-4D97-AF65-F5344CB8AC3E}">
        <p14:creationId xmlns:p14="http://schemas.microsoft.com/office/powerpoint/2010/main" val="2966058133"/>
      </p:ext>
    </p:extLst>
  </p:cSld>
  <p:clrMap bg1="dk1" tx1="lt1" bg2="dk2" tx2="lt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 id="2147485508" r:id="rId13"/>
    <p:sldLayoutId id="2147485509" r:id="rId14"/>
    <p:sldLayoutId id="2147485510" r:id="rId15"/>
    <p:sldLayoutId id="2147485511" r:id="rId16"/>
    <p:sldLayoutId id="214748551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defTabSz="457063" rtl="0" eaLnBrk="1" latinLnBrk="0" hangingPunct="1">
        <a:spcBef>
          <a:spcPct val="0"/>
        </a:spcBef>
        <a:buNone/>
        <a:defRPr sz="3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www.flyinghorsecolorado.com/uploads/1/0/5/2/105273605/neighborhood_meeting-9-8-22_final.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49.jp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cathedralpinesmd.colorado.gov/elections-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7" Type="http://schemas.microsoft.com/office/2007/relationships/hdphoto" Target="../media/hdphoto6.wdp"/><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jfif"/><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1.jpg"/><Relationship Id="rId5" Type="http://schemas.openxmlformats.org/officeDocument/2006/relationships/diagramQuickStyle" Target="../diagrams/quickStyle1.xml"/><Relationship Id="rId10" Type="http://schemas.openxmlformats.org/officeDocument/2006/relationships/image" Target="../media/image10.png"/><Relationship Id="rId4" Type="http://schemas.openxmlformats.org/officeDocument/2006/relationships/diagramLayout" Target="../diagrams/layout1.xml"/><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9.jpeg"/><Relationship Id="rId4" Type="http://schemas.openxmlformats.org/officeDocument/2006/relationships/hyperlink" Target="https://cathedralpinesmd.colorado.gov/"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hyperlink" Target="portal.warrenmgmt.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citizenconnect.elpasoco.com/" TargetMode="External"/><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739" y="5166421"/>
            <a:ext cx="8443158" cy="883524"/>
          </a:xfrm>
        </p:spPr>
        <p:txBody>
          <a:bodyPr vert="horz" lIns="91440" tIns="45720" rIns="91440" bIns="45720" rtlCol="0" anchor="t">
            <a:normAutofit fontScale="90000"/>
          </a:bodyPr>
          <a:lstStyle/>
          <a:p>
            <a:pPr algn="r" defTabSz="914400"/>
            <a:r>
              <a:rPr lang="en-US" sz="2600" dirty="0">
                <a:solidFill>
                  <a:srgbClr val="FFFF00"/>
                </a:solidFill>
              </a:rPr>
              <a:t>Welcome to the Cathedral Pines Metro District Board’s</a:t>
            </a:r>
            <a:br>
              <a:rPr lang="en-US" sz="2600" dirty="0">
                <a:solidFill>
                  <a:srgbClr val="FFFF00"/>
                </a:solidFill>
              </a:rPr>
            </a:br>
            <a:r>
              <a:rPr lang="en-US" sz="2600" dirty="0">
                <a:solidFill>
                  <a:srgbClr val="FFFF00"/>
                </a:solidFill>
              </a:rPr>
              <a:t>Second Annual Resident Meeting!</a:t>
            </a:r>
          </a:p>
        </p:txBody>
      </p:sp>
      <p:sp>
        <p:nvSpPr>
          <p:cNvPr id="3" name="Subtitle 2"/>
          <p:cNvSpPr>
            <a:spLocks noGrp="1"/>
          </p:cNvSpPr>
          <p:nvPr>
            <p:ph type="body" sz="half" idx="2"/>
          </p:nvPr>
        </p:nvSpPr>
        <p:spPr>
          <a:xfrm>
            <a:off x="2132980" y="4752007"/>
            <a:ext cx="8283917" cy="414413"/>
          </a:xfrm>
        </p:spPr>
        <p:txBody>
          <a:bodyPr vert="horz" lIns="91440" tIns="0" rIns="91440" bIns="45720" rtlCol="0" anchor="b">
            <a:normAutofit/>
          </a:bodyPr>
          <a:lstStyle/>
          <a:p>
            <a:pPr algn="r" defTabSz="914400"/>
            <a:r>
              <a:rPr lang="en-US" sz="1800"/>
              <a:t>February 21, 2023</a:t>
            </a:r>
          </a:p>
        </p:txBody>
      </p:sp>
      <p:pic>
        <p:nvPicPr>
          <p:cNvPr id="8" name="Picture 7">
            <a:extLst>
              <a:ext uri="{FF2B5EF4-FFF2-40B4-BE49-F238E27FC236}">
                <a16:creationId xmlns:a16="http://schemas.microsoft.com/office/drawing/2014/main" id="{42563219-1D8F-EFA8-3025-335569F587C5}"/>
              </a:ext>
            </a:extLst>
          </p:cNvPr>
          <p:cNvPicPr>
            <a:picLocks noChangeAspect="1"/>
          </p:cNvPicPr>
          <p:nvPr/>
        </p:nvPicPr>
        <p:blipFill>
          <a:blip r:embed="rId3"/>
          <a:stretch>
            <a:fillRect/>
          </a:stretch>
        </p:blipFill>
        <p:spPr>
          <a:xfrm>
            <a:off x="2606239" y="-380164"/>
            <a:ext cx="6968742" cy="4741248"/>
          </a:xfrm>
          <a:prstGeom prst="rect">
            <a:avLst/>
          </a:prstGeom>
          <a:solidFill>
            <a:schemeClr val="bg2">
              <a:alpha val="42000"/>
            </a:schemeClr>
          </a:solidFill>
        </p:spPr>
      </p:pic>
    </p:spTree>
    <p:extLst>
      <p:ext uri="{BB962C8B-B14F-4D97-AF65-F5344CB8AC3E}">
        <p14:creationId xmlns:p14="http://schemas.microsoft.com/office/powerpoint/2010/main" val="45656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0402" y="461241"/>
            <a:ext cx="10591802" cy="781050"/>
          </a:xfrm>
        </p:spPr>
        <p:txBody>
          <a:bodyPr anchor="b">
            <a:noAutofit/>
          </a:bodyPr>
          <a:lstStyle/>
          <a:p>
            <a:pPr algn="r"/>
            <a:r>
              <a:rPr lang="en-US" sz="3600" dirty="0">
                <a:solidFill>
                  <a:schemeClr val="tx2"/>
                </a:solidFill>
              </a:rPr>
              <a:t>2023 Metro District Objectives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962793" y="1439432"/>
            <a:ext cx="6105294" cy="5309172"/>
          </a:xfrm>
        </p:spPr>
        <p:txBody>
          <a:bodyPr>
            <a:normAutofit/>
          </a:bodyPr>
          <a:lstStyle/>
          <a:p>
            <a:r>
              <a:rPr lang="en-US" sz="2800" b="1" dirty="0"/>
              <a:t>Landscaping</a:t>
            </a:r>
            <a:r>
              <a:rPr lang="en-US" sz="3000" b="1" dirty="0"/>
              <a:t> </a:t>
            </a:r>
            <a:endParaRPr lang="en-US" sz="1900" b="1" dirty="0"/>
          </a:p>
          <a:p>
            <a:pPr lvl="1">
              <a:buFont typeface="Wingdings" panose="05000000000000000000" pitchFamily="2" charset="2"/>
              <a:buChar char="Ø"/>
            </a:pPr>
            <a:r>
              <a:rPr lang="en-US" sz="1800" dirty="0">
                <a:solidFill>
                  <a:schemeClr val="tx1"/>
                </a:solidFill>
              </a:rPr>
              <a:t>Implement first phase of long-term landscaping plan per Spring 2022 resident survey</a:t>
            </a:r>
          </a:p>
          <a:p>
            <a:pPr lvl="1">
              <a:buFont typeface="Wingdings" panose="05000000000000000000" pitchFamily="2" charset="2"/>
              <a:buChar char="Ø"/>
            </a:pPr>
            <a:r>
              <a:rPr lang="en-US" sz="1800" dirty="0">
                <a:solidFill>
                  <a:schemeClr val="tx1"/>
                </a:solidFill>
              </a:rPr>
              <a:t>Award contract for replacing Milam irrigation; oversee completion of project</a:t>
            </a:r>
          </a:p>
          <a:p>
            <a:pPr lvl="1">
              <a:buFont typeface="Wingdings" panose="05000000000000000000" pitchFamily="2" charset="2"/>
              <a:buChar char="Ø"/>
            </a:pPr>
            <a:r>
              <a:rPr lang="en-US" sz="1800" dirty="0">
                <a:solidFill>
                  <a:schemeClr val="tx1"/>
                </a:solidFill>
              </a:rPr>
              <a:t>Replace shrubs on Milam with native, less            water-dependent varieties</a:t>
            </a:r>
          </a:p>
          <a:p>
            <a:pPr lvl="1">
              <a:buFont typeface="Wingdings" panose="05000000000000000000" pitchFamily="2" charset="2"/>
              <a:buChar char="Ø"/>
            </a:pPr>
            <a:r>
              <a:rPr lang="en-US" sz="1800" dirty="0">
                <a:solidFill>
                  <a:schemeClr val="tx1"/>
                </a:solidFill>
              </a:rPr>
              <a:t>Develop roadside seedling mitigation program</a:t>
            </a:r>
          </a:p>
          <a:p>
            <a:pPr lvl="1">
              <a:buFont typeface="Wingdings" panose="05000000000000000000" pitchFamily="2" charset="2"/>
              <a:buChar char="Ø"/>
            </a:pPr>
            <a:r>
              <a:rPr lang="en-US" sz="1800" dirty="0">
                <a:solidFill>
                  <a:schemeClr val="tx1"/>
                </a:solidFill>
              </a:rPr>
              <a:t>Continue sponsorship of semi-annual chipping program</a:t>
            </a:r>
          </a:p>
          <a:p>
            <a:pPr lvl="1">
              <a:buFont typeface="Wingdings" panose="05000000000000000000" pitchFamily="2" charset="2"/>
              <a:buChar char="Ø"/>
            </a:pPr>
            <a:r>
              <a:rPr lang="en-US" sz="1800" dirty="0">
                <a:solidFill>
                  <a:schemeClr val="tx1"/>
                </a:solidFill>
              </a:rPr>
              <a:t>Develop mistletoe abatement program</a:t>
            </a:r>
          </a:p>
          <a:p>
            <a:pPr lvl="1">
              <a:buFont typeface="Wingdings" panose="05000000000000000000" pitchFamily="2" charset="2"/>
              <a:buChar char="Ø"/>
            </a:pPr>
            <a:r>
              <a:rPr lang="en-US" sz="1800" dirty="0">
                <a:solidFill>
                  <a:schemeClr val="tx1"/>
                </a:solidFill>
              </a:rPr>
              <a:t>Assume management of all three entrance monuments from HOA</a:t>
            </a:r>
          </a:p>
        </p:txBody>
      </p:sp>
      <p:pic>
        <p:nvPicPr>
          <p:cNvPr id="5" name="Picture 4" descr="Diagram&#10;&#10;Description automatically generated">
            <a:extLst>
              <a:ext uri="{FF2B5EF4-FFF2-40B4-BE49-F238E27FC236}">
                <a16:creationId xmlns:a16="http://schemas.microsoft.com/office/drawing/2014/main" id="{DAC428AF-FA7D-81F1-A05E-07B2A77F0CBE}"/>
              </a:ext>
            </a:extLst>
          </p:cNvPr>
          <p:cNvPicPr>
            <a:picLocks noChangeAspect="1"/>
          </p:cNvPicPr>
          <p:nvPr/>
        </p:nvPicPr>
        <p:blipFill>
          <a:blip r:embed="rId3">
            <a:alphaModFix amt="65000"/>
            <a:extLst>
              <a:ext uri="{BEBA8EAE-BF5A-486C-A8C5-ECC9F3942E4B}">
                <a14:imgProps xmlns:a14="http://schemas.microsoft.com/office/drawing/2010/main">
                  <a14:imgLayer r:embed="rId4">
                    <a14:imgEffect>
                      <a14:colorTemperature colorTemp="9613"/>
                    </a14:imgEffect>
                    <a14:imgEffect>
                      <a14:saturation sat="135000"/>
                    </a14:imgEffect>
                  </a14:imgLayer>
                </a14:imgProps>
              </a:ext>
              <a:ext uri="{28A0092B-C50C-407E-A947-70E740481C1C}">
                <a14:useLocalDpi xmlns:a14="http://schemas.microsoft.com/office/drawing/2010/main" val="0"/>
              </a:ext>
            </a:extLst>
          </a:blip>
          <a:stretch>
            <a:fillRect/>
          </a:stretch>
        </p:blipFill>
        <p:spPr>
          <a:xfrm>
            <a:off x="-203199" y="0"/>
            <a:ext cx="5652654" cy="6865906"/>
          </a:xfrm>
          <a:prstGeom prst="rect">
            <a:avLst/>
          </a:prstGeom>
        </p:spPr>
      </p:pic>
    </p:spTree>
    <p:extLst>
      <p:ext uri="{BB962C8B-B14F-4D97-AF65-F5344CB8AC3E}">
        <p14:creationId xmlns:p14="http://schemas.microsoft.com/office/powerpoint/2010/main" val="307707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619642"/>
            <a:ext cx="10591802" cy="685800"/>
          </a:xfrm>
        </p:spPr>
        <p:txBody>
          <a:bodyPr anchor="b">
            <a:noAutofit/>
          </a:bodyPr>
          <a:lstStyle/>
          <a:p>
            <a:pPr algn="r"/>
            <a:r>
              <a:rPr lang="en-US" sz="3600" dirty="0">
                <a:solidFill>
                  <a:schemeClr val="tx2"/>
                </a:solidFill>
              </a:rPr>
              <a:t>2022 Metro District Accomplishments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272107" y="1047565"/>
            <a:ext cx="5350784" cy="3524435"/>
          </a:xfrm>
        </p:spPr>
        <p:txBody>
          <a:bodyPr>
            <a:normAutofit/>
          </a:bodyPr>
          <a:lstStyle/>
          <a:p>
            <a:r>
              <a:rPr lang="en-US" sz="2800" b="1" dirty="0"/>
              <a:t>Trails and </a:t>
            </a:r>
            <a:r>
              <a:rPr lang="en-US" sz="2800" b="1" dirty="0">
                <a:solidFill>
                  <a:schemeClr val="tx1"/>
                </a:solidFill>
              </a:rPr>
              <a:t>Maintenance</a:t>
            </a:r>
          </a:p>
          <a:p>
            <a:pPr lvl="1">
              <a:buFont typeface="Wingdings" panose="05000000000000000000" pitchFamily="2" charset="2"/>
              <a:buChar char="Ø"/>
            </a:pPr>
            <a:r>
              <a:rPr lang="en-US" sz="1800" dirty="0"/>
              <a:t>Three re-routes on interior trails</a:t>
            </a:r>
          </a:p>
          <a:p>
            <a:pPr lvl="1">
              <a:spcAft>
                <a:spcPts val="0"/>
              </a:spcAft>
              <a:buFont typeface="Wingdings" panose="05000000000000000000" pitchFamily="2" charset="2"/>
              <a:buChar char="Ø"/>
            </a:pPr>
            <a:r>
              <a:rPr lang="en-US" sz="1800" dirty="0"/>
              <a:t>Created a new connecting trail from </a:t>
            </a:r>
          </a:p>
          <a:p>
            <a:pPr marL="449865" lvl="1" indent="0">
              <a:spcAft>
                <a:spcPts val="0"/>
              </a:spcAft>
              <a:buNone/>
            </a:pPr>
            <a:r>
              <a:rPr lang="en-US" sz="1800" dirty="0"/>
              <a:t>	     Saxton Hollow East</a:t>
            </a:r>
          </a:p>
          <a:p>
            <a:pPr lvl="1">
              <a:buFont typeface="Wingdings" panose="05000000000000000000" pitchFamily="2" charset="2"/>
              <a:buChar char="Ø"/>
            </a:pPr>
            <a:r>
              <a:rPr lang="en-US" sz="1800" dirty="0"/>
              <a:t>Weed Reduction north of Vessey</a:t>
            </a:r>
          </a:p>
          <a:p>
            <a:pPr lvl="1">
              <a:buFont typeface="Wingdings" panose="05000000000000000000" pitchFamily="2" charset="2"/>
              <a:buChar char="Ø"/>
            </a:pPr>
            <a:r>
              <a:rPr lang="en-US" sz="1800" dirty="0"/>
              <a:t>Removed dead trees</a:t>
            </a:r>
          </a:p>
          <a:p>
            <a:pPr lvl="1">
              <a:buFont typeface="Wingdings" panose="05000000000000000000" pitchFamily="2" charset="2"/>
              <a:buChar char="Ø"/>
            </a:pPr>
            <a:r>
              <a:rPr lang="en-US" sz="1800" dirty="0"/>
              <a:t>Repaired inflow of water to lower  Milam pond to restore water levels</a:t>
            </a:r>
          </a:p>
          <a:p>
            <a:pPr marL="0" indent="0">
              <a:buNone/>
            </a:pPr>
            <a:endParaRPr lang="en-US" sz="1800" b="1" dirty="0"/>
          </a:p>
          <a:p>
            <a:pPr marL="457063" lvl="1" indent="0">
              <a:buNone/>
            </a:pPr>
            <a:endParaRPr lang="en-US" sz="2601" b="1" dirty="0"/>
          </a:p>
        </p:txBody>
      </p:sp>
      <p:pic>
        <p:nvPicPr>
          <p:cNvPr id="1026" name="Picture 2">
            <a:extLst>
              <a:ext uri="{FF2B5EF4-FFF2-40B4-BE49-F238E27FC236}">
                <a16:creationId xmlns:a16="http://schemas.microsoft.com/office/drawing/2014/main" id="{34217F6A-81B9-D872-4F34-4FDF1DB91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989" y="1380136"/>
            <a:ext cx="6901836" cy="46558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Text&#10;&#10;Description automatically generated with medium confidence">
            <a:extLst>
              <a:ext uri="{FF2B5EF4-FFF2-40B4-BE49-F238E27FC236}">
                <a16:creationId xmlns:a16="http://schemas.microsoft.com/office/drawing/2014/main" id="{D10C2C3C-8222-4E08-868B-F73EC68D2D20}"/>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662271" y="4744891"/>
            <a:ext cx="2543175" cy="1800225"/>
          </a:xfrm>
          <a:prstGeom prst="rect">
            <a:avLst/>
          </a:prstGeom>
          <a:effectLst>
            <a:glow rad="660400">
              <a:schemeClr val="accent1">
                <a:alpha val="0"/>
              </a:schemeClr>
            </a:glow>
            <a:softEdge rad="0"/>
          </a:effectLst>
        </p:spPr>
      </p:pic>
    </p:spTree>
    <p:extLst>
      <p:ext uri="{BB962C8B-B14F-4D97-AF65-F5344CB8AC3E}">
        <p14:creationId xmlns:p14="http://schemas.microsoft.com/office/powerpoint/2010/main" val="25495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646275"/>
            <a:ext cx="10591802" cy="685800"/>
          </a:xfrm>
        </p:spPr>
        <p:txBody>
          <a:bodyPr anchor="b">
            <a:noAutofit/>
          </a:bodyPr>
          <a:lstStyle/>
          <a:p>
            <a:pPr algn="r"/>
            <a:r>
              <a:rPr lang="en-US" sz="3600" dirty="0">
                <a:solidFill>
                  <a:schemeClr val="tx2"/>
                </a:solidFill>
              </a:rPr>
              <a:t>2023 Metro District Objectives</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272107" y="1454004"/>
            <a:ext cx="5350784" cy="4191000"/>
          </a:xfrm>
        </p:spPr>
        <p:txBody>
          <a:bodyPr>
            <a:normAutofit/>
          </a:bodyPr>
          <a:lstStyle/>
          <a:p>
            <a:pPr defTabSz="457200"/>
            <a:r>
              <a:rPr lang="en-US" sz="2800" b="1" dirty="0">
                <a:solidFill>
                  <a:schemeClr val="accent2">
                    <a:lumMod val="20000"/>
                    <a:lumOff val="80000"/>
                  </a:schemeClr>
                </a:solidFill>
              </a:rPr>
              <a:t>Trails and Maintenance</a:t>
            </a:r>
          </a:p>
          <a:p>
            <a:pPr lvl="1" defTabSz="457200">
              <a:buFont typeface="Wingdings" panose="05000000000000000000" pitchFamily="2" charset="2"/>
              <a:buChar char="Ø"/>
            </a:pPr>
            <a:r>
              <a:rPr lang="en-US" sz="1800" dirty="0">
                <a:solidFill>
                  <a:schemeClr val="accent2">
                    <a:lumMod val="20000"/>
                    <a:lumOff val="80000"/>
                  </a:schemeClr>
                </a:solidFill>
              </a:rPr>
              <a:t>Erosion repair south of Millhaven</a:t>
            </a:r>
          </a:p>
          <a:p>
            <a:pPr lvl="1" defTabSz="457200">
              <a:buFont typeface="Wingdings" panose="05000000000000000000" pitchFamily="2" charset="2"/>
              <a:buChar char="Ø"/>
            </a:pPr>
            <a:r>
              <a:rPr lang="en-US" sz="1800" dirty="0">
                <a:solidFill>
                  <a:schemeClr val="accent2">
                    <a:lumMod val="20000"/>
                    <a:lumOff val="80000"/>
                  </a:schemeClr>
                </a:solidFill>
              </a:rPr>
              <a:t>Erosion and weather maintenance</a:t>
            </a:r>
          </a:p>
          <a:p>
            <a:pPr lvl="1" defTabSz="457200">
              <a:buFont typeface="Wingdings" panose="05000000000000000000" pitchFamily="2" charset="2"/>
              <a:buChar char="Ø"/>
            </a:pPr>
            <a:r>
              <a:rPr lang="en-US" sz="1800" dirty="0">
                <a:solidFill>
                  <a:schemeClr val="accent2">
                    <a:lumMod val="20000"/>
                    <a:lumOff val="80000"/>
                  </a:schemeClr>
                </a:solidFill>
              </a:rPr>
              <a:t>Remove cattails from the top of the north water feature</a:t>
            </a:r>
          </a:p>
          <a:p>
            <a:pPr lvl="1" defTabSz="457200">
              <a:buFont typeface="Wingdings" panose="05000000000000000000" pitchFamily="2" charset="2"/>
              <a:buChar char="Ø"/>
            </a:pPr>
            <a:r>
              <a:rPr lang="en-US" sz="1800" dirty="0">
                <a:solidFill>
                  <a:schemeClr val="accent2">
                    <a:lumMod val="20000"/>
                    <a:lumOff val="80000"/>
                  </a:schemeClr>
                </a:solidFill>
              </a:rPr>
              <a:t>Repair lower Milam pond liner</a:t>
            </a:r>
          </a:p>
          <a:p>
            <a:pPr lvl="1" defTabSz="457200">
              <a:buFont typeface="Wingdings" panose="05000000000000000000" pitchFamily="2" charset="2"/>
              <a:buChar char="Ø"/>
            </a:pPr>
            <a:r>
              <a:rPr lang="en-US" sz="1800" dirty="0">
                <a:solidFill>
                  <a:schemeClr val="accent2">
                    <a:lumMod val="20000"/>
                    <a:lumOff val="80000"/>
                  </a:schemeClr>
                </a:solidFill>
              </a:rPr>
              <a:t>Remove dead trees near the barn</a:t>
            </a:r>
          </a:p>
          <a:p>
            <a:pPr marL="0" indent="0">
              <a:buNone/>
            </a:pPr>
            <a:endParaRPr lang="en-US" sz="1800" b="1" dirty="0"/>
          </a:p>
          <a:p>
            <a:pPr marL="457063" lvl="1" indent="0">
              <a:buNone/>
            </a:pPr>
            <a:endParaRPr lang="en-US" sz="2601" b="1" dirty="0"/>
          </a:p>
        </p:txBody>
      </p:sp>
      <p:pic>
        <p:nvPicPr>
          <p:cNvPr id="1026" name="Picture 2">
            <a:extLst>
              <a:ext uri="{FF2B5EF4-FFF2-40B4-BE49-F238E27FC236}">
                <a16:creationId xmlns:a16="http://schemas.microsoft.com/office/drawing/2014/main" id="{34217F6A-81B9-D872-4F34-4FDF1DB91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989" y="1380136"/>
            <a:ext cx="6901836" cy="465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13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828" y="913645"/>
            <a:ext cx="10591802" cy="561474"/>
          </a:xfrm>
        </p:spPr>
        <p:txBody>
          <a:bodyPr anchor="b">
            <a:noAutofit/>
          </a:bodyPr>
          <a:lstStyle/>
          <a:p>
            <a:pPr algn="r"/>
            <a:r>
              <a:rPr lang="en-US" sz="3600" dirty="0">
                <a:solidFill>
                  <a:schemeClr val="tx2"/>
                </a:solidFill>
              </a:rPr>
              <a:t>2023 Metro District Accomplishments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248624" y="1475118"/>
            <a:ext cx="5715000" cy="5094357"/>
          </a:xfrm>
        </p:spPr>
        <p:txBody>
          <a:bodyPr>
            <a:normAutofit fontScale="55000" lnSpcReduction="20000"/>
          </a:bodyPr>
          <a:lstStyle/>
          <a:p>
            <a:r>
              <a:rPr lang="en-US" sz="4500" b="1" dirty="0"/>
              <a:t>Lodge Operations</a:t>
            </a:r>
          </a:p>
          <a:p>
            <a:pPr lvl="1">
              <a:buFont typeface="Wingdings" panose="05000000000000000000" pitchFamily="2" charset="2"/>
              <a:buChar char="Ø"/>
            </a:pPr>
            <a:r>
              <a:rPr lang="en-US" sz="2900" dirty="0"/>
              <a:t>Interviewed and hired new Lodge Management Company (VenQ) in February ‘22</a:t>
            </a:r>
          </a:p>
          <a:p>
            <a:pPr lvl="1">
              <a:buFont typeface="Wingdings" panose="05000000000000000000" pitchFamily="2" charset="2"/>
              <a:buChar char="Ø"/>
            </a:pPr>
            <a:r>
              <a:rPr lang="en-US" sz="2900" dirty="0"/>
              <a:t>Conducted mid-year open house for suppliers, renters</a:t>
            </a:r>
          </a:p>
          <a:p>
            <a:pPr lvl="1">
              <a:buFont typeface="Wingdings" panose="05000000000000000000" pitchFamily="2" charset="2"/>
              <a:buChar char="Ø"/>
            </a:pPr>
            <a:r>
              <a:rPr lang="en-US" sz="2900" dirty="0"/>
              <a:t>Developed marketing plan for 2023 implementation</a:t>
            </a:r>
          </a:p>
          <a:p>
            <a:pPr lvl="1">
              <a:buFont typeface="Wingdings" panose="05000000000000000000" pitchFamily="2" charset="2"/>
              <a:buChar char="Ø"/>
            </a:pPr>
            <a:r>
              <a:rPr lang="en-US" sz="2900" dirty="0"/>
              <a:t>Held late-year open house for Colorado Springs Chamber of Commerce</a:t>
            </a:r>
          </a:p>
          <a:p>
            <a:pPr lvl="1">
              <a:buFont typeface="Wingdings" panose="05000000000000000000" pitchFamily="2" charset="2"/>
              <a:buChar char="Ø"/>
            </a:pPr>
            <a:r>
              <a:rPr lang="en-US" sz="2900" dirty="0"/>
              <a:t>Causes of bookings shortfall vs. budget; </a:t>
            </a:r>
          </a:p>
          <a:p>
            <a:pPr lvl="2">
              <a:buFont typeface="Wingdings" panose="05000000000000000000" pitchFamily="2" charset="2"/>
              <a:buChar char="Ø"/>
            </a:pPr>
            <a:r>
              <a:rPr lang="en-US" sz="2900" dirty="0"/>
              <a:t>Management change early in year</a:t>
            </a:r>
          </a:p>
          <a:p>
            <a:pPr lvl="2">
              <a:buFont typeface="Wingdings" panose="05000000000000000000" pitchFamily="2" charset="2"/>
              <a:buChar char="Ø"/>
            </a:pPr>
            <a:r>
              <a:rPr lang="en-US" sz="2900" dirty="0"/>
              <a:t>Transition out of COVID</a:t>
            </a:r>
          </a:p>
          <a:p>
            <a:pPr lvl="2">
              <a:buFont typeface="Wingdings" panose="05000000000000000000" pitchFamily="2" charset="2"/>
              <a:buChar char="Ø"/>
            </a:pPr>
            <a:r>
              <a:rPr lang="en-US" sz="2900" dirty="0"/>
              <a:t>Bookings take place year in advance </a:t>
            </a:r>
          </a:p>
          <a:p>
            <a:pPr marL="1169649" lvl="3" indent="0">
              <a:buNone/>
            </a:pPr>
            <a:r>
              <a:rPr lang="en-US" sz="2900" dirty="0"/>
              <a:t>	(result of 2022 bookings seen in 2023)</a:t>
            </a:r>
          </a:p>
          <a:p>
            <a:pPr lvl="2">
              <a:buFont typeface="Wingdings" panose="05000000000000000000" pitchFamily="2" charset="2"/>
              <a:buChar char="Ø"/>
            </a:pPr>
            <a:r>
              <a:rPr lang="en-US" sz="2900" dirty="0"/>
              <a:t>Phone communications issues</a:t>
            </a:r>
          </a:p>
          <a:p>
            <a:pPr lvl="2">
              <a:buFont typeface="Wingdings" panose="05000000000000000000" pitchFamily="2" charset="2"/>
              <a:buChar char="Ø"/>
            </a:pPr>
            <a:endParaRPr lang="en-US" sz="2900" dirty="0"/>
          </a:p>
          <a:p>
            <a:pPr marL="449865" lvl="1" indent="0" algn="ctr">
              <a:buNone/>
            </a:pPr>
            <a:r>
              <a:rPr lang="en-US" sz="2900" dirty="0"/>
              <a:t>(continued)</a:t>
            </a:r>
            <a:endParaRPr lang="en-US" sz="1800" dirty="0"/>
          </a:p>
        </p:txBody>
      </p:sp>
      <p:pic>
        <p:nvPicPr>
          <p:cNvPr id="5" name="Picture 4" descr="A picture containing outdoor, tree, grass, house&#10;&#10;Description automatically generated">
            <a:extLst>
              <a:ext uri="{FF2B5EF4-FFF2-40B4-BE49-F238E27FC236}">
                <a16:creationId xmlns:a16="http://schemas.microsoft.com/office/drawing/2014/main" id="{AD199F6A-D429-5048-C86F-3538B495A2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387" y="1761163"/>
            <a:ext cx="5715000" cy="3810000"/>
          </a:xfrm>
          <a:prstGeom prst="rect">
            <a:avLst/>
          </a:prstGeom>
        </p:spPr>
      </p:pic>
    </p:spTree>
    <p:extLst>
      <p:ext uri="{BB962C8B-B14F-4D97-AF65-F5344CB8AC3E}">
        <p14:creationId xmlns:p14="http://schemas.microsoft.com/office/powerpoint/2010/main" val="60110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133" y="940806"/>
            <a:ext cx="10591802" cy="561474"/>
          </a:xfrm>
        </p:spPr>
        <p:txBody>
          <a:bodyPr anchor="b">
            <a:noAutofit/>
          </a:bodyPr>
          <a:lstStyle/>
          <a:p>
            <a:pPr algn="r"/>
            <a:r>
              <a:rPr lang="en-US" sz="3600" dirty="0">
                <a:solidFill>
                  <a:schemeClr val="tx2"/>
                </a:solidFill>
              </a:rPr>
              <a:t>2022 Metro District Accomplishments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93411" y="1376039"/>
            <a:ext cx="5318587" cy="4740676"/>
          </a:xfrm>
        </p:spPr>
        <p:txBody>
          <a:bodyPr>
            <a:normAutofit lnSpcReduction="10000"/>
          </a:bodyPr>
          <a:lstStyle/>
          <a:p>
            <a:r>
              <a:rPr lang="en-US" sz="2800" b="1" dirty="0"/>
              <a:t>Lodge Improvements</a:t>
            </a:r>
          </a:p>
          <a:p>
            <a:pPr lvl="1">
              <a:buFont typeface="Wingdings" panose="05000000000000000000" pitchFamily="2" charset="2"/>
              <a:buChar char="Ø"/>
            </a:pPr>
            <a:r>
              <a:rPr lang="en-US" sz="1800" dirty="0"/>
              <a:t>Replaced flooring</a:t>
            </a:r>
          </a:p>
          <a:p>
            <a:pPr lvl="1">
              <a:buFont typeface="Wingdings" panose="05000000000000000000" pitchFamily="2" charset="2"/>
              <a:buChar char="Ø"/>
            </a:pPr>
            <a:r>
              <a:rPr lang="en-US" sz="1800" dirty="0"/>
              <a:t>Resealed exterior wood</a:t>
            </a:r>
          </a:p>
          <a:p>
            <a:pPr lvl="1">
              <a:buFont typeface="Wingdings" panose="05000000000000000000" pitchFamily="2" charset="2"/>
              <a:buChar char="Ø"/>
            </a:pPr>
            <a:r>
              <a:rPr lang="en-US" sz="1800" dirty="0"/>
              <a:t>Removed entrance wall; installed new countertop</a:t>
            </a:r>
          </a:p>
          <a:p>
            <a:pPr lvl="1">
              <a:buFont typeface="Wingdings" panose="05000000000000000000" pitchFamily="2" charset="2"/>
              <a:buChar char="Ø"/>
            </a:pPr>
            <a:r>
              <a:rPr lang="en-US" sz="1800" dirty="0"/>
              <a:t>Installed patio lights on rear patio</a:t>
            </a:r>
          </a:p>
          <a:p>
            <a:pPr lvl="1">
              <a:buFont typeface="Wingdings" panose="05000000000000000000" pitchFamily="2" charset="2"/>
              <a:buChar char="Ø"/>
            </a:pPr>
            <a:r>
              <a:rPr lang="en-US" sz="1800" dirty="0"/>
              <a:t>Purchased new chairs to replace plastic</a:t>
            </a:r>
          </a:p>
          <a:p>
            <a:pPr lvl="1">
              <a:buFont typeface="Wingdings" panose="05000000000000000000" pitchFamily="2" charset="2"/>
              <a:buChar char="Ø"/>
            </a:pPr>
            <a:r>
              <a:rPr lang="en-US" sz="1800" dirty="0"/>
              <a:t>Replaced broken ice machine with like-new</a:t>
            </a:r>
          </a:p>
          <a:p>
            <a:pPr lvl="1">
              <a:buFont typeface="Wingdings" panose="05000000000000000000" pitchFamily="2" charset="2"/>
              <a:buChar char="Ø"/>
            </a:pPr>
            <a:r>
              <a:rPr lang="en-US" sz="1800" dirty="0"/>
              <a:t>Replaced security and fire alarm systems</a:t>
            </a:r>
          </a:p>
          <a:p>
            <a:pPr lvl="1">
              <a:buFont typeface="Wingdings" panose="05000000000000000000" pitchFamily="2" charset="2"/>
              <a:buChar char="Ø"/>
            </a:pPr>
            <a:r>
              <a:rPr lang="en-US" sz="1800" dirty="0"/>
              <a:t>Upgraded audio system within Lodge</a:t>
            </a:r>
          </a:p>
          <a:p>
            <a:pPr lvl="1">
              <a:buFont typeface="Wingdings" panose="05000000000000000000" pitchFamily="2" charset="2"/>
              <a:buChar char="Ø"/>
            </a:pPr>
            <a:r>
              <a:rPr lang="en-US" sz="1800" dirty="0"/>
              <a:t>Sold kitchen appliances and plastic chairs; proceeds returned to budget</a:t>
            </a:r>
          </a:p>
          <a:p>
            <a:pPr lvl="1">
              <a:buFont typeface="Wingdings" panose="05000000000000000000" pitchFamily="2" charset="2"/>
              <a:buChar char="Ø"/>
            </a:pPr>
            <a:endParaRPr lang="en-US" sz="1800" dirty="0"/>
          </a:p>
        </p:txBody>
      </p:sp>
      <p:pic>
        <p:nvPicPr>
          <p:cNvPr id="5" name="Picture 4" descr="A picture containing tree, outdoor, area&#10;&#10;Description automatically generated">
            <a:extLst>
              <a:ext uri="{FF2B5EF4-FFF2-40B4-BE49-F238E27FC236}">
                <a16:creationId xmlns:a16="http://schemas.microsoft.com/office/drawing/2014/main" id="{7A8964AC-19E2-4F55-C598-86D1EF3BBD14}"/>
              </a:ext>
            </a:extLst>
          </p:cNvPr>
          <p:cNvPicPr>
            <a:picLocks noChangeAspect="1"/>
          </p:cNvPicPr>
          <p:nvPr/>
        </p:nvPicPr>
        <p:blipFill rotWithShape="1">
          <a:blip r:embed="rId3">
            <a:extLst>
              <a:ext uri="{28A0092B-C50C-407E-A947-70E740481C1C}">
                <a14:useLocalDpi xmlns:a14="http://schemas.microsoft.com/office/drawing/2010/main" val="0"/>
              </a:ext>
            </a:extLst>
          </a:blip>
          <a:srcRect t="63142"/>
          <a:stretch/>
        </p:blipFill>
        <p:spPr>
          <a:xfrm>
            <a:off x="9496585" y="4089962"/>
            <a:ext cx="2606888" cy="960848"/>
          </a:xfrm>
          <a:prstGeom prst="rect">
            <a:avLst/>
          </a:prstGeom>
        </p:spPr>
      </p:pic>
      <p:pic>
        <p:nvPicPr>
          <p:cNvPr id="7" name="Picture 6" descr="A picture containing tree, outdoor, forest, wood&#10;&#10;Description automatically generated">
            <a:extLst>
              <a:ext uri="{FF2B5EF4-FFF2-40B4-BE49-F238E27FC236}">
                <a16:creationId xmlns:a16="http://schemas.microsoft.com/office/drawing/2014/main" id="{7DD51919-FB00-CA84-CE65-3F7CE1447E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1606" y="1763485"/>
            <a:ext cx="3308308" cy="2208230"/>
          </a:xfrm>
          <a:prstGeom prst="rect">
            <a:avLst/>
          </a:prstGeom>
        </p:spPr>
      </p:pic>
      <p:pic>
        <p:nvPicPr>
          <p:cNvPr id="9" name="Picture 8" descr="A picture containing indoor, floor, wall, ceiling&#10;&#10;Description automatically generated">
            <a:extLst>
              <a:ext uri="{FF2B5EF4-FFF2-40B4-BE49-F238E27FC236}">
                <a16:creationId xmlns:a16="http://schemas.microsoft.com/office/drawing/2014/main" id="{2DC0B722-C3BC-9570-9667-6CABEE77207C}"/>
              </a:ext>
            </a:extLst>
          </p:cNvPr>
          <p:cNvPicPr>
            <a:picLocks noChangeAspect="1"/>
          </p:cNvPicPr>
          <p:nvPr/>
        </p:nvPicPr>
        <p:blipFill rotWithShape="1">
          <a:blip r:embed="rId5">
            <a:extLst>
              <a:ext uri="{28A0092B-C50C-407E-A947-70E740481C1C}">
                <a14:useLocalDpi xmlns:a14="http://schemas.microsoft.com/office/drawing/2010/main" val="0"/>
              </a:ext>
            </a:extLst>
          </a:blip>
          <a:srcRect l="28851" t="58099" r="28473"/>
          <a:stretch/>
        </p:blipFill>
        <p:spPr>
          <a:xfrm>
            <a:off x="5711998" y="4089962"/>
            <a:ext cx="1492212" cy="1465101"/>
          </a:xfrm>
          <a:prstGeom prst="rect">
            <a:avLst/>
          </a:prstGeom>
        </p:spPr>
      </p:pic>
      <p:pic>
        <p:nvPicPr>
          <p:cNvPr id="4" name="Picture 3" descr="A large room with a wood floor&#10;&#10;Description automatically generated with low confidence">
            <a:extLst>
              <a:ext uri="{FF2B5EF4-FFF2-40B4-BE49-F238E27FC236}">
                <a16:creationId xmlns:a16="http://schemas.microsoft.com/office/drawing/2014/main" id="{8484DAD6-8A62-A66C-7E4D-B8C329060B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2367" y="1601302"/>
            <a:ext cx="3421143" cy="2351433"/>
          </a:xfrm>
          <a:prstGeom prst="rect">
            <a:avLst/>
          </a:prstGeom>
        </p:spPr>
      </p:pic>
      <p:pic>
        <p:nvPicPr>
          <p:cNvPr id="6" name="Picture 5" descr="A picture containing indoor&#10;&#10;Description automatically generated">
            <a:extLst>
              <a:ext uri="{FF2B5EF4-FFF2-40B4-BE49-F238E27FC236}">
                <a16:creationId xmlns:a16="http://schemas.microsoft.com/office/drawing/2014/main" id="{7BC927C9-37EC-A010-A23A-B9EBE0B1BE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947276" y="4332173"/>
            <a:ext cx="2806243" cy="2104682"/>
          </a:xfrm>
          <a:prstGeom prst="rect">
            <a:avLst/>
          </a:prstGeom>
        </p:spPr>
      </p:pic>
    </p:spTree>
    <p:extLst>
      <p:ext uri="{BB962C8B-B14F-4D97-AF65-F5344CB8AC3E}">
        <p14:creationId xmlns:p14="http://schemas.microsoft.com/office/powerpoint/2010/main" val="386069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385011"/>
            <a:ext cx="10591802" cy="629288"/>
          </a:xfrm>
        </p:spPr>
        <p:txBody>
          <a:bodyPr anchor="b">
            <a:noAutofit/>
          </a:bodyPr>
          <a:lstStyle/>
          <a:p>
            <a:pPr algn="r"/>
            <a:r>
              <a:rPr lang="en-US" sz="3600" dirty="0">
                <a:solidFill>
                  <a:schemeClr val="tx2"/>
                </a:solidFill>
              </a:rPr>
              <a:t>2022 Lodge Community Usage Recap*</a:t>
            </a: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93266" y="699655"/>
            <a:ext cx="6694777" cy="5640987"/>
          </a:xfrm>
        </p:spPr>
        <p:txBody>
          <a:bodyPr>
            <a:normAutofit/>
          </a:bodyPr>
          <a:lstStyle/>
          <a:p>
            <a:pPr marL="36889" indent="0">
              <a:buNone/>
            </a:pPr>
            <a:endParaRPr lang="en-US" sz="2800" b="1" dirty="0"/>
          </a:p>
          <a:p>
            <a:r>
              <a:rPr lang="en-US" sz="1800" dirty="0"/>
              <a:t>Metro Board Meetings                          10</a:t>
            </a:r>
            <a:endParaRPr lang="en-US" sz="1800" b="1" dirty="0"/>
          </a:p>
          <a:p>
            <a:r>
              <a:rPr lang="en-US" sz="1800" dirty="0"/>
              <a:t>Support for HOA Events:</a:t>
            </a:r>
          </a:p>
          <a:p>
            <a:pPr lvl="2">
              <a:buFont typeface="Wingdings" panose="05000000000000000000" pitchFamily="2" charset="2"/>
              <a:buChar char="Ø"/>
            </a:pPr>
            <a:r>
              <a:rPr lang="en-US" sz="1800" dirty="0"/>
              <a:t>HOA Governance  Meetings     11</a:t>
            </a:r>
          </a:p>
          <a:p>
            <a:pPr lvl="2">
              <a:buFont typeface="Wingdings" panose="05000000000000000000" pitchFamily="2" charset="2"/>
              <a:buChar char="Ø"/>
            </a:pPr>
            <a:r>
              <a:rPr lang="en-US" sz="1800" dirty="0"/>
              <a:t>HOA/ACC Board Meetings     18</a:t>
            </a:r>
          </a:p>
          <a:p>
            <a:pPr lvl="2">
              <a:buFont typeface="Wingdings" panose="05000000000000000000" pitchFamily="2" charset="2"/>
              <a:buChar char="Ø"/>
            </a:pPr>
            <a:r>
              <a:rPr lang="en-US" sz="1800" dirty="0"/>
              <a:t>Joint Comm. Engagement           5</a:t>
            </a:r>
          </a:p>
          <a:p>
            <a:pPr lvl="2">
              <a:buFont typeface="Wingdings" panose="05000000000000000000" pitchFamily="2" charset="2"/>
              <a:buChar char="Ø"/>
            </a:pPr>
            <a:r>
              <a:rPr lang="en-US" sz="1800" dirty="0"/>
              <a:t>HOA Poker Night                        5</a:t>
            </a:r>
          </a:p>
          <a:p>
            <a:pPr lvl="2">
              <a:buFont typeface="Wingdings" panose="05000000000000000000" pitchFamily="2" charset="2"/>
              <a:buChar char="Ø"/>
            </a:pPr>
            <a:r>
              <a:rPr lang="en-US" sz="1800" dirty="0"/>
              <a:t>HOA Bunko                                 7</a:t>
            </a:r>
          </a:p>
          <a:p>
            <a:pPr lvl="2">
              <a:buFont typeface="Wingdings" panose="05000000000000000000" pitchFamily="2" charset="2"/>
              <a:buChar char="Ø"/>
            </a:pPr>
            <a:r>
              <a:rPr lang="en-US" sz="1800" dirty="0"/>
              <a:t>HOA Family Movie Night          1</a:t>
            </a:r>
          </a:p>
          <a:p>
            <a:pPr lvl="2">
              <a:buFont typeface="Wingdings" panose="05000000000000000000" pitchFamily="2" charset="2"/>
              <a:buChar char="Ø"/>
            </a:pPr>
            <a:r>
              <a:rPr lang="en-US" sz="1800" dirty="0"/>
              <a:t>Recycling Event                           1</a:t>
            </a:r>
          </a:p>
          <a:p>
            <a:pPr lvl="2">
              <a:buFont typeface="Wingdings" panose="05000000000000000000" pitchFamily="2" charset="2"/>
              <a:buChar char="Ø"/>
            </a:pPr>
            <a:r>
              <a:rPr lang="en-US" sz="1800" dirty="0"/>
              <a:t>Trick or Treat Event                     1</a:t>
            </a:r>
          </a:p>
          <a:p>
            <a:r>
              <a:rPr lang="en-US" sz="1800" dirty="0"/>
              <a:t>Resident Private Events                         15      </a:t>
            </a:r>
          </a:p>
          <a:p>
            <a:r>
              <a:rPr lang="en-US" sz="1800" dirty="0"/>
              <a:t>Resident-Sponsored Comm. Events       4</a:t>
            </a:r>
          </a:p>
          <a:p>
            <a:pPr lvl="2">
              <a:buFont typeface="Wingdings" panose="05000000000000000000" pitchFamily="2" charset="2"/>
              <a:buChar char="Ø"/>
            </a:pPr>
            <a:endParaRPr lang="en-US" sz="1601" dirty="0"/>
          </a:p>
        </p:txBody>
      </p:sp>
      <p:pic>
        <p:nvPicPr>
          <p:cNvPr id="5" name="Picture 4" descr="A sign on a table&#10;&#10;Description automatically generated with low confidence">
            <a:extLst>
              <a:ext uri="{FF2B5EF4-FFF2-40B4-BE49-F238E27FC236}">
                <a16:creationId xmlns:a16="http://schemas.microsoft.com/office/drawing/2014/main" id="{322185B1-B7D2-0C73-4BF4-949A210B7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12" y="4414229"/>
            <a:ext cx="3143142" cy="2247346"/>
          </a:xfrm>
          <a:prstGeom prst="rect">
            <a:avLst/>
          </a:prstGeom>
          <a:effectLst>
            <a:softEdge rad="139700"/>
          </a:effectLst>
        </p:spPr>
      </p:pic>
      <p:pic>
        <p:nvPicPr>
          <p:cNvPr id="11" name="Picture 10" descr="A picture containing sky, outdoor, house, grass&#10;&#10;Description automatically generated">
            <a:extLst>
              <a:ext uri="{FF2B5EF4-FFF2-40B4-BE49-F238E27FC236}">
                <a16:creationId xmlns:a16="http://schemas.microsoft.com/office/drawing/2014/main" id="{49DF1E1D-7ECD-5361-5608-06D3F7970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043" y="1610004"/>
            <a:ext cx="4568970" cy="3049787"/>
          </a:xfrm>
          <a:prstGeom prst="rect">
            <a:avLst/>
          </a:prstGeom>
          <a:effectLst>
            <a:softEdge rad="177800"/>
          </a:effectLst>
        </p:spPr>
      </p:pic>
    </p:spTree>
    <p:extLst>
      <p:ext uri="{BB962C8B-B14F-4D97-AF65-F5344CB8AC3E}">
        <p14:creationId xmlns:p14="http://schemas.microsoft.com/office/powerpoint/2010/main" val="336704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27364"/>
            <a:ext cx="10591802" cy="986589"/>
          </a:xfrm>
        </p:spPr>
        <p:txBody>
          <a:bodyPr anchor="b">
            <a:noAutofit/>
          </a:bodyPr>
          <a:lstStyle/>
          <a:p>
            <a:pPr algn="r"/>
            <a:r>
              <a:rPr lang="en-US" sz="3600" dirty="0">
                <a:solidFill>
                  <a:schemeClr val="tx2"/>
                </a:solidFill>
              </a:rPr>
              <a:t>2023 Metro District Objectives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93266" y="1014299"/>
            <a:ext cx="6096000" cy="4327722"/>
          </a:xfrm>
        </p:spPr>
        <p:txBody>
          <a:bodyPr>
            <a:normAutofit/>
          </a:bodyPr>
          <a:lstStyle/>
          <a:p>
            <a:r>
              <a:rPr lang="en-US" sz="2800" b="1" dirty="0"/>
              <a:t>Lodge Operational Objectives</a:t>
            </a:r>
          </a:p>
          <a:p>
            <a:pPr lvl="1">
              <a:buFont typeface="Wingdings" panose="05000000000000000000" pitchFamily="2" charset="2"/>
              <a:buChar char="Ø"/>
            </a:pPr>
            <a:r>
              <a:rPr lang="en-US" sz="1800" dirty="0"/>
              <a:t>Develop New Lodge Management Plan; division of responsibilities:</a:t>
            </a:r>
          </a:p>
          <a:p>
            <a:pPr lvl="2">
              <a:buFont typeface="Wingdings" panose="05000000000000000000" pitchFamily="2" charset="2"/>
              <a:buChar char="Ø"/>
            </a:pPr>
            <a:r>
              <a:rPr lang="en-US" sz="1601" dirty="0"/>
              <a:t>Bookings Manager</a:t>
            </a:r>
          </a:p>
          <a:p>
            <a:pPr lvl="2">
              <a:buFont typeface="Wingdings" panose="05000000000000000000" pitchFamily="2" charset="2"/>
              <a:buChar char="Ø"/>
            </a:pPr>
            <a:r>
              <a:rPr lang="en-US" sz="1601" dirty="0"/>
              <a:t>Hire External Professional Marketing Company</a:t>
            </a:r>
          </a:p>
          <a:p>
            <a:pPr lvl="1">
              <a:buFont typeface="Wingdings" panose="05000000000000000000" pitchFamily="2" charset="2"/>
              <a:buChar char="Ø"/>
            </a:pPr>
            <a:r>
              <a:rPr lang="en-US" sz="1800" dirty="0"/>
              <a:t>Implement Management Improvement Plan </a:t>
            </a:r>
          </a:p>
          <a:p>
            <a:pPr lvl="1">
              <a:buFont typeface="Wingdings" panose="05000000000000000000" pitchFamily="2" charset="2"/>
              <a:buChar char="Ø"/>
            </a:pPr>
            <a:r>
              <a:rPr lang="en-US" sz="1800" dirty="0"/>
              <a:t>Expand Marketing Plan to Include Business/Retreats</a:t>
            </a:r>
          </a:p>
          <a:p>
            <a:pPr lvl="1">
              <a:buFont typeface="Wingdings" panose="05000000000000000000" pitchFamily="2" charset="2"/>
              <a:buChar char="Ø"/>
            </a:pPr>
            <a:r>
              <a:rPr lang="en-US" sz="1800" dirty="0"/>
              <a:t>Complete installation of new audio system on rear deck (noise suppressed for neighbors)</a:t>
            </a:r>
          </a:p>
          <a:p>
            <a:pPr lvl="1">
              <a:buFont typeface="Wingdings" panose="05000000000000000000" pitchFamily="2" charset="2"/>
              <a:buChar char="Ø"/>
            </a:pPr>
            <a:r>
              <a:rPr lang="en-US" sz="1800" dirty="0"/>
              <a:t>Install seasonal decorations to coordinate with </a:t>
            </a:r>
          </a:p>
          <a:p>
            <a:pPr marL="449865" lvl="1" indent="0">
              <a:buNone/>
            </a:pPr>
            <a:r>
              <a:rPr lang="en-US" sz="1800" dirty="0"/>
              <a:t>		HOA</a:t>
            </a:r>
          </a:p>
          <a:p>
            <a:pPr lvl="2">
              <a:buFont typeface="Wingdings" panose="05000000000000000000" pitchFamily="2" charset="2"/>
              <a:buChar char="Ø"/>
            </a:pPr>
            <a:endParaRPr lang="en-US" sz="1601" dirty="0"/>
          </a:p>
        </p:txBody>
      </p:sp>
      <p:pic>
        <p:nvPicPr>
          <p:cNvPr id="5" name="Picture 4" descr="A sign on a table&#10;&#10;Description automatically generated with low confidence">
            <a:extLst>
              <a:ext uri="{FF2B5EF4-FFF2-40B4-BE49-F238E27FC236}">
                <a16:creationId xmlns:a16="http://schemas.microsoft.com/office/drawing/2014/main" id="{322185B1-B7D2-0C73-4BF4-949A210B7F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12" y="4414229"/>
            <a:ext cx="3143142" cy="2247346"/>
          </a:xfrm>
          <a:prstGeom prst="rect">
            <a:avLst/>
          </a:prstGeom>
          <a:effectLst>
            <a:softEdge rad="139700"/>
          </a:effectLst>
        </p:spPr>
      </p:pic>
      <p:pic>
        <p:nvPicPr>
          <p:cNvPr id="11" name="Picture 10" descr="A picture containing sky, outdoor, house, grass&#10;&#10;Description automatically generated">
            <a:extLst>
              <a:ext uri="{FF2B5EF4-FFF2-40B4-BE49-F238E27FC236}">
                <a16:creationId xmlns:a16="http://schemas.microsoft.com/office/drawing/2014/main" id="{49DF1E1D-7ECD-5361-5608-06D3F7970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043" y="1610004"/>
            <a:ext cx="4568970" cy="3049787"/>
          </a:xfrm>
          <a:prstGeom prst="rect">
            <a:avLst/>
          </a:prstGeom>
          <a:effectLst>
            <a:softEdge rad="177800"/>
          </a:effectLst>
        </p:spPr>
      </p:pic>
    </p:spTree>
    <p:extLst>
      <p:ext uri="{BB962C8B-B14F-4D97-AF65-F5344CB8AC3E}">
        <p14:creationId xmlns:p14="http://schemas.microsoft.com/office/powerpoint/2010/main" val="228554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895674"/>
            <a:ext cx="10591802" cy="669758"/>
          </a:xfrm>
        </p:spPr>
        <p:txBody>
          <a:bodyPr anchor="b">
            <a:noAutofit/>
          </a:bodyPr>
          <a:lstStyle/>
          <a:p>
            <a:pPr algn="r"/>
            <a:r>
              <a:rPr lang="en-US" sz="3600" dirty="0">
                <a:solidFill>
                  <a:schemeClr val="tx2"/>
                </a:solidFill>
              </a:rPr>
              <a:t>2022 Metro District Accomplishments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31812" y="1443789"/>
            <a:ext cx="6096000" cy="4199022"/>
          </a:xfrm>
        </p:spPr>
        <p:txBody>
          <a:bodyPr>
            <a:normAutofit/>
          </a:bodyPr>
          <a:lstStyle/>
          <a:p>
            <a:r>
              <a:rPr lang="en-US" sz="2800" b="1" dirty="0"/>
              <a:t>Nearby Community Issues</a:t>
            </a:r>
          </a:p>
          <a:p>
            <a:pPr lvl="1">
              <a:buFont typeface="Wingdings" panose="05000000000000000000" pitchFamily="2" charset="2"/>
              <a:buChar char="Ø"/>
            </a:pPr>
            <a:r>
              <a:rPr lang="en-US" sz="1800" dirty="0"/>
              <a:t>Flying Horse North </a:t>
            </a:r>
          </a:p>
          <a:p>
            <a:pPr lvl="2">
              <a:buFont typeface="Wingdings" panose="05000000000000000000" pitchFamily="2" charset="2"/>
              <a:buChar char="Ø"/>
            </a:pPr>
            <a:r>
              <a:rPr lang="en-US" sz="1601" dirty="0"/>
              <a:t>Approved sketch plan</a:t>
            </a:r>
          </a:p>
          <a:p>
            <a:pPr lvl="3">
              <a:buFont typeface="Wingdings" panose="05000000000000000000" pitchFamily="2" charset="2"/>
              <a:buChar char="Ø"/>
            </a:pPr>
            <a:r>
              <a:rPr lang="en-US" sz="1401" dirty="0"/>
              <a:t>Average density of 0.9 acres per residence</a:t>
            </a:r>
          </a:p>
          <a:p>
            <a:pPr lvl="3">
              <a:buFont typeface="Wingdings" panose="05000000000000000000" pitchFamily="2" charset="2"/>
              <a:buChar char="Ø"/>
            </a:pPr>
            <a:r>
              <a:rPr lang="en-US" sz="1401" dirty="0"/>
              <a:t>225 Room luxury hotel with 50 golf casitas/flats</a:t>
            </a:r>
          </a:p>
          <a:p>
            <a:pPr lvl="2">
              <a:buFont typeface="Wingdings" panose="05000000000000000000" pitchFamily="2" charset="2"/>
              <a:buChar char="Ø"/>
            </a:pPr>
            <a:r>
              <a:rPr lang="en-US" sz="1601" dirty="0"/>
              <a:t>Communication and Representation Before County</a:t>
            </a:r>
          </a:p>
          <a:p>
            <a:pPr lvl="3">
              <a:buFont typeface="Wingdings" panose="05000000000000000000" pitchFamily="2" charset="2"/>
              <a:buChar char="Ø"/>
            </a:pPr>
            <a:r>
              <a:rPr lang="en-US" dirty="0"/>
              <a:t>Planning Commission Presentation</a:t>
            </a:r>
          </a:p>
          <a:p>
            <a:pPr lvl="3">
              <a:buFont typeface="Wingdings" panose="05000000000000000000" pitchFamily="2" charset="2"/>
              <a:buChar char="Ø"/>
            </a:pPr>
            <a:r>
              <a:rPr lang="en-US" dirty="0"/>
              <a:t>Board of County Commissioners Presentation</a:t>
            </a:r>
          </a:p>
          <a:p>
            <a:pPr lvl="3">
              <a:buFont typeface="Wingdings" panose="05000000000000000000" pitchFamily="2" charset="2"/>
              <a:buChar char="Ø"/>
            </a:pPr>
            <a:r>
              <a:rPr lang="en-US" dirty="0"/>
              <a:t>Adjacent Community Meetings</a:t>
            </a:r>
          </a:p>
          <a:p>
            <a:pPr lvl="1">
              <a:buFont typeface="Wingdings" panose="05000000000000000000" pitchFamily="2" charset="2"/>
              <a:buChar char="Ø"/>
            </a:pPr>
            <a:r>
              <a:rPr lang="en-US" sz="1800" dirty="0"/>
              <a:t>Monitored development of The Estates at Cathedral Pines </a:t>
            </a:r>
          </a:p>
        </p:txBody>
      </p:sp>
      <p:pic>
        <p:nvPicPr>
          <p:cNvPr id="5" name="Picture 4" descr="Map&#10;&#10;Description automatically generated">
            <a:extLst>
              <a:ext uri="{FF2B5EF4-FFF2-40B4-BE49-F238E27FC236}">
                <a16:creationId xmlns:a16="http://schemas.microsoft.com/office/drawing/2014/main" id="{8B05DD12-E253-8206-B309-E4A55A451A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673" y="1825719"/>
            <a:ext cx="4524375" cy="4648200"/>
          </a:xfrm>
          <a:prstGeom prst="rect">
            <a:avLst/>
          </a:prstGeom>
        </p:spPr>
      </p:pic>
      <p:sp>
        <p:nvSpPr>
          <p:cNvPr id="6" name="TextBox 5">
            <a:extLst>
              <a:ext uri="{FF2B5EF4-FFF2-40B4-BE49-F238E27FC236}">
                <a16:creationId xmlns:a16="http://schemas.microsoft.com/office/drawing/2014/main" id="{47194259-D5A2-2D44-B3D1-DD2603631BA8}"/>
              </a:ext>
            </a:extLst>
          </p:cNvPr>
          <p:cNvSpPr txBox="1"/>
          <p:nvPr/>
        </p:nvSpPr>
        <p:spPr>
          <a:xfrm>
            <a:off x="2082249" y="6151305"/>
            <a:ext cx="4012163" cy="369332"/>
          </a:xfrm>
          <a:prstGeom prst="rect">
            <a:avLst/>
          </a:prstGeom>
          <a:noFill/>
        </p:spPr>
        <p:txBody>
          <a:bodyPr wrap="square" rtlCol="0">
            <a:spAutoFit/>
          </a:bodyPr>
          <a:lstStyle/>
          <a:p>
            <a:r>
              <a:rPr lang="en-US" dirty="0"/>
              <a:t>Cathedral Pines Metropolitan District</a:t>
            </a:r>
          </a:p>
        </p:txBody>
      </p:sp>
      <p:cxnSp>
        <p:nvCxnSpPr>
          <p:cNvPr id="8" name="Straight Arrow Connector 7">
            <a:extLst>
              <a:ext uri="{FF2B5EF4-FFF2-40B4-BE49-F238E27FC236}">
                <a16:creationId xmlns:a16="http://schemas.microsoft.com/office/drawing/2014/main" id="{296EF318-E2D1-0109-1908-A2CD1E1B470F}"/>
              </a:ext>
            </a:extLst>
          </p:cNvPr>
          <p:cNvCxnSpPr/>
          <p:nvPr/>
        </p:nvCxnSpPr>
        <p:spPr>
          <a:xfrm>
            <a:off x="5906278" y="6354147"/>
            <a:ext cx="84908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90F2B3F-4D89-46D1-18ED-3383AA4EABCF}"/>
              </a:ext>
            </a:extLst>
          </p:cNvPr>
          <p:cNvCxnSpPr/>
          <p:nvPr/>
        </p:nvCxnSpPr>
        <p:spPr>
          <a:xfrm flipV="1">
            <a:off x="6864673" y="6151305"/>
            <a:ext cx="0" cy="51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6A39F0-3089-9A88-10E6-866D3212876E}"/>
              </a:ext>
            </a:extLst>
          </p:cNvPr>
          <p:cNvCxnSpPr/>
          <p:nvPr/>
        </p:nvCxnSpPr>
        <p:spPr>
          <a:xfrm flipV="1">
            <a:off x="9099370" y="6151305"/>
            <a:ext cx="0" cy="5120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FB7E04C-966D-A6DF-C2C7-BCF554805B9F}"/>
              </a:ext>
            </a:extLst>
          </p:cNvPr>
          <p:cNvCxnSpPr>
            <a:cxnSpLocks/>
          </p:cNvCxnSpPr>
          <p:nvPr/>
        </p:nvCxnSpPr>
        <p:spPr>
          <a:xfrm>
            <a:off x="6864672" y="6151305"/>
            <a:ext cx="223469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CBB0AED6-5EE7-D679-BED5-2E7500E888F5}"/>
              </a:ext>
            </a:extLst>
          </p:cNvPr>
          <p:cNvCxnSpPr>
            <a:cxnSpLocks/>
          </p:cNvCxnSpPr>
          <p:nvPr/>
        </p:nvCxnSpPr>
        <p:spPr>
          <a:xfrm>
            <a:off x="8297694" y="3132306"/>
            <a:ext cx="1079770" cy="71984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7AE9BFA-811E-2F13-8387-C1E56BEB162C}"/>
              </a:ext>
            </a:extLst>
          </p:cNvPr>
          <p:cNvSpPr txBox="1"/>
          <p:nvPr/>
        </p:nvSpPr>
        <p:spPr>
          <a:xfrm>
            <a:off x="6324788" y="2616740"/>
            <a:ext cx="2106667" cy="369332"/>
          </a:xfrm>
          <a:prstGeom prst="rect">
            <a:avLst/>
          </a:prstGeom>
          <a:noFill/>
        </p:spPr>
        <p:txBody>
          <a:bodyPr wrap="none" rtlCol="0">
            <a:spAutoFit/>
          </a:bodyPr>
          <a:lstStyle/>
          <a:p>
            <a:r>
              <a:rPr lang="en-US" dirty="0"/>
              <a:t>Flying Horse North</a:t>
            </a:r>
          </a:p>
        </p:txBody>
      </p:sp>
    </p:spTree>
    <p:extLst>
      <p:ext uri="{BB962C8B-B14F-4D97-AF65-F5344CB8AC3E}">
        <p14:creationId xmlns:p14="http://schemas.microsoft.com/office/powerpoint/2010/main" val="276396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590550"/>
            <a:ext cx="10591802" cy="781050"/>
          </a:xfrm>
        </p:spPr>
        <p:txBody>
          <a:bodyPr anchor="b">
            <a:noAutofit/>
          </a:bodyPr>
          <a:lstStyle/>
          <a:p>
            <a:pPr algn="r"/>
            <a:r>
              <a:rPr lang="en-US" sz="3600" dirty="0">
                <a:solidFill>
                  <a:schemeClr val="tx2"/>
                </a:solidFill>
              </a:rPr>
              <a:t>2023 Metro District Objectives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672979" y="990600"/>
            <a:ext cx="6324600" cy="5867400"/>
          </a:xfrm>
        </p:spPr>
        <p:txBody>
          <a:bodyPr>
            <a:normAutofit fontScale="85000" lnSpcReduction="10000"/>
          </a:bodyPr>
          <a:lstStyle/>
          <a:p>
            <a:pPr>
              <a:spcBef>
                <a:spcPts val="0"/>
              </a:spcBef>
            </a:pPr>
            <a:endParaRPr lang="en-US" sz="2800" b="1" dirty="0"/>
          </a:p>
          <a:p>
            <a:pPr>
              <a:spcBef>
                <a:spcPts val="0"/>
              </a:spcBef>
            </a:pPr>
            <a:r>
              <a:rPr lang="en-US" sz="2800" b="1" dirty="0"/>
              <a:t>Continue to Advocate Responsible Development of Flying Horse North</a:t>
            </a:r>
          </a:p>
          <a:p>
            <a:pPr lvl="1">
              <a:buFont typeface="Wingdings" panose="05000000000000000000" pitchFamily="2" charset="2"/>
              <a:buChar char="Ø"/>
            </a:pPr>
            <a:r>
              <a:rPr lang="en-US" sz="1800" dirty="0"/>
              <a:t>Provide opposing presentations at all future county hearings</a:t>
            </a:r>
          </a:p>
          <a:p>
            <a:pPr lvl="1">
              <a:buFont typeface="Wingdings" panose="05000000000000000000" pitchFamily="2" charset="2"/>
              <a:buChar char="Ø"/>
            </a:pPr>
            <a:r>
              <a:rPr lang="en-US" sz="1800" dirty="0"/>
              <a:t>Continue to press for average density of 2.5 acres per house</a:t>
            </a:r>
          </a:p>
          <a:p>
            <a:pPr lvl="1">
              <a:buFont typeface="Wingdings" panose="05000000000000000000" pitchFamily="2" charset="2"/>
              <a:buChar char="Ø"/>
            </a:pPr>
            <a:r>
              <a:rPr lang="en-US" sz="1800" dirty="0"/>
              <a:t>Responsible use of water resources</a:t>
            </a:r>
          </a:p>
          <a:p>
            <a:pPr lvl="1">
              <a:buFont typeface="Wingdings" panose="05000000000000000000" pitchFamily="2" charset="2"/>
              <a:buChar char="Ø"/>
            </a:pPr>
            <a:r>
              <a:rPr lang="en-US" sz="1800" dirty="0"/>
              <a:t>Adequate traffic controls</a:t>
            </a:r>
          </a:p>
          <a:p>
            <a:r>
              <a:rPr lang="en-US" sz="2800" b="1" dirty="0"/>
              <a:t>Estates at Cathedral Pines</a:t>
            </a:r>
          </a:p>
          <a:p>
            <a:pPr lvl="1">
              <a:buFont typeface="Wingdings" panose="05000000000000000000" pitchFamily="2" charset="2"/>
              <a:buChar char="Ø"/>
            </a:pPr>
            <a:r>
              <a:rPr lang="en-US" sz="1800" dirty="0"/>
              <a:t>35 Acre parcel west of Winslow, south of Saxton Hollow</a:t>
            </a:r>
          </a:p>
          <a:p>
            <a:pPr lvl="1">
              <a:buFont typeface="Wingdings" panose="05000000000000000000" pitchFamily="2" charset="2"/>
              <a:buChar char="Ø"/>
            </a:pPr>
            <a:r>
              <a:rPr lang="en-US" sz="1800" dirty="0"/>
              <a:t>Total of 8 lots, each 4.25 acres</a:t>
            </a:r>
          </a:p>
          <a:p>
            <a:pPr lvl="1">
              <a:buFont typeface="Wingdings" panose="05000000000000000000" pitchFamily="2" charset="2"/>
              <a:buChar char="Ø"/>
            </a:pPr>
            <a:r>
              <a:rPr lang="en-US" sz="1800" dirty="0"/>
              <a:t>Average size of homes between 6,500 sf – 10,000 sf</a:t>
            </a:r>
          </a:p>
          <a:p>
            <a:pPr lvl="1">
              <a:buFont typeface="Wingdings" panose="05000000000000000000" pitchFamily="2" charset="2"/>
              <a:buChar char="Ø"/>
            </a:pPr>
            <a:r>
              <a:rPr lang="en-US" sz="1800" dirty="0"/>
              <a:t>Prices between $4 - $7 Million, including lot and full landscape package</a:t>
            </a:r>
          </a:p>
          <a:p>
            <a:pPr lvl="1">
              <a:buFont typeface="Wingdings" panose="05000000000000000000" pitchFamily="2" charset="2"/>
              <a:buChar char="Ø"/>
            </a:pPr>
            <a:r>
              <a:rPr lang="en-US" sz="1800" dirty="0"/>
              <a:t>Gifting easement on east side of development to continue Black Forest Regional Trail System</a:t>
            </a:r>
          </a:p>
          <a:p>
            <a:pPr lvl="1">
              <a:buFont typeface="Wingdings" panose="05000000000000000000" pitchFamily="2" charset="2"/>
              <a:buChar char="Ø"/>
            </a:pPr>
            <a:r>
              <a:rPr lang="en-US" sz="1800" dirty="0"/>
              <a:t>Presale of lots to begin in the next 60 days</a:t>
            </a:r>
          </a:p>
          <a:p>
            <a:pPr lvl="1">
              <a:buFont typeface="Wingdings" panose="05000000000000000000" pitchFamily="2" charset="2"/>
              <a:buChar char="Ø"/>
            </a:pPr>
            <a:r>
              <a:rPr lang="en-US" sz="1800" dirty="0"/>
              <a:t>Ground-breaking for infrastructure as early as June 2023</a:t>
            </a:r>
          </a:p>
        </p:txBody>
      </p:sp>
      <p:pic>
        <p:nvPicPr>
          <p:cNvPr id="5" name="Picture 4">
            <a:extLst>
              <a:ext uri="{FF2B5EF4-FFF2-40B4-BE49-F238E27FC236}">
                <a16:creationId xmlns:a16="http://schemas.microsoft.com/office/drawing/2014/main" id="{97136156-D837-DC2B-04F6-6D3F8AA79D99}"/>
              </a:ext>
            </a:extLst>
          </p:cNvPr>
          <p:cNvPicPr>
            <a:picLocks noChangeAspect="1"/>
          </p:cNvPicPr>
          <p:nvPr/>
        </p:nvPicPr>
        <p:blipFill>
          <a:blip r:embed="rId3"/>
          <a:stretch>
            <a:fillRect/>
          </a:stretch>
        </p:blipFill>
        <p:spPr>
          <a:xfrm>
            <a:off x="79352" y="1729759"/>
            <a:ext cx="5593627" cy="3398481"/>
          </a:xfrm>
          <a:prstGeom prst="rect">
            <a:avLst/>
          </a:prstGeom>
        </p:spPr>
      </p:pic>
      <p:sp>
        <p:nvSpPr>
          <p:cNvPr id="6" name="TextBox 5">
            <a:extLst>
              <a:ext uri="{FF2B5EF4-FFF2-40B4-BE49-F238E27FC236}">
                <a16:creationId xmlns:a16="http://schemas.microsoft.com/office/drawing/2014/main" id="{A89E3A5A-5459-C9BC-C27B-14C497E6A46F}"/>
              </a:ext>
            </a:extLst>
          </p:cNvPr>
          <p:cNvSpPr txBox="1"/>
          <p:nvPr/>
        </p:nvSpPr>
        <p:spPr>
          <a:xfrm>
            <a:off x="62148" y="5486400"/>
            <a:ext cx="5610831" cy="507831"/>
          </a:xfrm>
          <a:prstGeom prst="rect">
            <a:avLst/>
          </a:prstGeom>
          <a:noFill/>
        </p:spPr>
        <p:txBody>
          <a:bodyPr wrap="none" rtlCol="0">
            <a:spAutoFit/>
          </a:bodyPr>
          <a:lstStyle/>
          <a:p>
            <a:pPr algn="ctr"/>
            <a:r>
              <a:rPr lang="en-US" dirty="0"/>
              <a:t>Presented at their September 2022 Presentation</a:t>
            </a:r>
          </a:p>
          <a:p>
            <a:pPr algn="ctr"/>
            <a:r>
              <a:rPr lang="en-US" sz="900" dirty="0">
                <a:hlinkClick r:id="rId4"/>
              </a:rPr>
              <a:t>https://www.flyinghorsecolorado.com/uploads/1/0/5/2/105273605/neighborhood_meeting-9-8-22_final.pdf</a:t>
            </a:r>
            <a:endParaRPr lang="en-US" sz="900" dirty="0"/>
          </a:p>
        </p:txBody>
      </p:sp>
    </p:spTree>
    <p:extLst>
      <p:ext uri="{BB962C8B-B14F-4D97-AF65-F5344CB8AC3E}">
        <p14:creationId xmlns:p14="http://schemas.microsoft.com/office/powerpoint/2010/main" val="176376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1012301" y="1749440"/>
            <a:ext cx="3341571" cy="4596794"/>
          </a:xfrm>
        </p:spPr>
        <p:txBody>
          <a:bodyPr vert="horz" lIns="91440" tIns="45720" rIns="91440" bIns="45720" rtlCol="0" anchor="ctr">
            <a:normAutofit/>
          </a:bodyPr>
          <a:lstStyle/>
          <a:p>
            <a:pPr defTabSz="457200"/>
            <a:r>
              <a:rPr lang="en-US" sz="3200" dirty="0">
                <a:solidFill>
                  <a:schemeClr val="tx2">
                    <a:lumMod val="90000"/>
                  </a:schemeClr>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4807390" y="147782"/>
            <a:ext cx="7250539" cy="4193310"/>
          </a:xfrm>
        </p:spPr>
        <p:txBody>
          <a:bodyPr vert="horz" lIns="91440" tIns="45720" rIns="91440" bIns="45720" rtlCol="0" anchor="ctr">
            <a:normAutofit/>
          </a:bodyPr>
          <a:lstStyle/>
          <a:p>
            <a:pPr marL="0" marR="0" lvl="0" indent="0" defTabSz="457200" fontAlgn="auto">
              <a:tabLst/>
              <a:defRPr/>
            </a:pPr>
            <a:r>
              <a:rPr lang="en-US" sz="2800" b="1" dirty="0">
                <a:solidFill>
                  <a:schemeClr val="tx2">
                    <a:lumMod val="90000"/>
                  </a:schemeClr>
                </a:solidFill>
              </a:rPr>
              <a:t>Major Issues Facing the Community</a:t>
            </a:r>
            <a:endParaRPr lang="en-US" sz="2800" dirty="0">
              <a:solidFill>
                <a:schemeClr val="tx2">
                  <a:lumMod val="90000"/>
                </a:schemeClr>
              </a:solidFill>
            </a:endParaRP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Lack of investment in environment and aesthetics to maintain upscale environment</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Implications of irrigation system failure</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Deterioration of ponds on lower Vessey from original condition</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Road conditions deteriorating</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Impact of traffic changes due to nearby developments/effects on entrances into community</a:t>
            </a:r>
          </a:p>
          <a:p>
            <a:pPr marL="342900" marR="0" lvl="0" indent="-342900" algn="l" defTabSz="457200" fontAlgn="auto">
              <a:buFont typeface="Wingdings" panose="05000000000000000000" pitchFamily="2" charset="2"/>
              <a:buChar char="Ø"/>
              <a:tabLst/>
              <a:defRPr/>
            </a:pPr>
            <a:r>
              <a:rPr lang="en-US" sz="1800" b="1" dirty="0">
                <a:solidFill>
                  <a:srgbClr val="FFFF00"/>
                </a:solidFill>
              </a:rPr>
              <a:t>Key Question:  What do we want our community to look like </a:t>
            </a:r>
          </a:p>
          <a:p>
            <a:pPr marR="0" lvl="0" algn="l" defTabSz="457200" fontAlgn="auto">
              <a:tabLst/>
              <a:defRPr/>
            </a:pPr>
            <a:r>
              <a:rPr lang="en-US" sz="1800" b="1" dirty="0">
                <a:solidFill>
                  <a:srgbClr val="FFFF00"/>
                </a:solidFill>
              </a:rPr>
              <a:t>	                         10-20 years from now?</a:t>
            </a:r>
          </a:p>
        </p:txBody>
      </p:sp>
      <p:pic>
        <p:nvPicPr>
          <p:cNvPr id="5" name="Picture 4" descr="A picture containing person, hand&#10;&#10;Description automatically generated">
            <a:extLst>
              <a:ext uri="{FF2B5EF4-FFF2-40B4-BE49-F238E27FC236}">
                <a16:creationId xmlns:a16="http://schemas.microsoft.com/office/drawing/2014/main" id="{956D26E9-E9BE-7E18-67F9-F5A25EDE0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376" y="4369377"/>
            <a:ext cx="3535148" cy="2340841"/>
          </a:xfrm>
          <a:prstGeom prst="rect">
            <a:avLst/>
          </a:prstGeom>
          <a:effectLst>
            <a:softEdge rad="88900"/>
          </a:effectLst>
        </p:spPr>
      </p:pic>
      <p:pic>
        <p:nvPicPr>
          <p:cNvPr id="7" name="Picture 6">
            <a:extLst>
              <a:ext uri="{FF2B5EF4-FFF2-40B4-BE49-F238E27FC236}">
                <a16:creationId xmlns:a16="http://schemas.microsoft.com/office/drawing/2014/main" id="{1902ECD4-DB05-E56C-FF37-9F7A8B55954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598"/>
                    </a14:imgEffect>
                    <a14:imgEffect>
                      <a14:saturation sat="93000"/>
                    </a14:imgEffect>
                  </a14:imgLayer>
                </a14:imgProps>
              </a:ext>
              <a:ext uri="{28A0092B-C50C-407E-A947-70E740481C1C}">
                <a14:useLocalDpi xmlns:a14="http://schemas.microsoft.com/office/drawing/2010/main" val="0"/>
              </a:ext>
            </a:extLst>
          </a:blip>
          <a:stretch>
            <a:fillRect/>
          </a:stretch>
        </p:blipFill>
        <p:spPr>
          <a:xfrm>
            <a:off x="1611523" y="298087"/>
            <a:ext cx="2143125" cy="2143125"/>
          </a:xfrm>
          <a:prstGeom prst="rect">
            <a:avLst/>
          </a:prstGeom>
          <a:effectLst>
            <a:softEdge rad="50800"/>
          </a:effectLst>
        </p:spPr>
      </p:pic>
    </p:spTree>
    <p:extLst>
      <p:ext uri="{BB962C8B-B14F-4D97-AF65-F5344CB8AC3E}">
        <p14:creationId xmlns:p14="http://schemas.microsoft.com/office/powerpoint/2010/main" val="2601673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trees in front of it&#10;&#10;Description automatically generated with low confidence">
            <a:extLst>
              <a:ext uri="{FF2B5EF4-FFF2-40B4-BE49-F238E27FC236}">
                <a16:creationId xmlns:a16="http://schemas.microsoft.com/office/drawing/2014/main" id="{AB4D2D34-883E-1C89-66FF-AA8728966221}"/>
              </a:ext>
            </a:extLst>
          </p:cNvPr>
          <p:cNvPicPr>
            <a:picLocks noChangeAspect="1"/>
          </p:cNvPicPr>
          <p:nvPr/>
        </p:nvPicPr>
        <p:blipFill rotWithShape="1">
          <a:blip r:embed="rId3">
            <a:extLst>
              <a:ext uri="{28A0092B-C50C-407E-A947-70E740481C1C}">
                <a14:useLocalDpi xmlns:a14="http://schemas.microsoft.com/office/drawing/2010/main" val="0"/>
              </a:ext>
            </a:extLst>
          </a:blip>
          <a:srcRect l="46463" t="24810" r="9090" b="6988"/>
          <a:stretch/>
        </p:blipFill>
        <p:spPr>
          <a:xfrm>
            <a:off x="6229350" y="0"/>
            <a:ext cx="5959150" cy="6858000"/>
          </a:xfrm>
          <a:prstGeom prst="rect">
            <a:avLst/>
          </a:prstGeom>
          <a:solidFill>
            <a:schemeClr val="bg2"/>
          </a:solidFill>
        </p:spPr>
      </p:pic>
      <p:sp>
        <p:nvSpPr>
          <p:cNvPr id="2" name="Title 1">
            <a:extLst>
              <a:ext uri="{FF2B5EF4-FFF2-40B4-BE49-F238E27FC236}">
                <a16:creationId xmlns:a16="http://schemas.microsoft.com/office/drawing/2014/main" id="{3D8A98DA-373A-4AE1-9D10-262B9673800A}"/>
              </a:ext>
            </a:extLst>
          </p:cNvPr>
          <p:cNvSpPr>
            <a:spLocks noGrp="1"/>
          </p:cNvSpPr>
          <p:nvPr>
            <p:ph type="title"/>
          </p:nvPr>
        </p:nvSpPr>
        <p:spPr>
          <a:xfrm>
            <a:off x="1278898" y="102610"/>
            <a:ext cx="4118599" cy="1077229"/>
          </a:xfrm>
        </p:spPr>
        <p:txBody>
          <a:bodyPr vert="horz" lIns="91440" tIns="45720" rIns="91440" bIns="45720" rtlCol="0" anchor="t">
            <a:normAutofit/>
          </a:bodyPr>
          <a:lstStyle/>
          <a:p>
            <a:pPr defTabSz="914400"/>
            <a:r>
              <a:rPr lang="en-US" sz="3400" dirty="0"/>
              <a:t>Agenda</a:t>
            </a:r>
          </a:p>
        </p:txBody>
      </p:sp>
      <p:sp>
        <p:nvSpPr>
          <p:cNvPr id="3" name="Content Placeholder 2">
            <a:extLst>
              <a:ext uri="{FF2B5EF4-FFF2-40B4-BE49-F238E27FC236}">
                <a16:creationId xmlns:a16="http://schemas.microsoft.com/office/drawing/2014/main" id="{01E72755-DAA9-4F66-B1BC-5DA77E38A532}"/>
              </a:ext>
            </a:extLst>
          </p:cNvPr>
          <p:cNvSpPr>
            <a:spLocks noGrp="1"/>
          </p:cNvSpPr>
          <p:nvPr>
            <p:ph idx="1"/>
          </p:nvPr>
        </p:nvSpPr>
        <p:spPr>
          <a:xfrm>
            <a:off x="899790" y="1010557"/>
            <a:ext cx="4963885" cy="5744833"/>
          </a:xfrm>
        </p:spPr>
        <p:txBody>
          <a:bodyPr vert="horz" lIns="91440" tIns="45720" rIns="91440" bIns="45720" rtlCol="0" anchor="ctr">
            <a:normAutofit lnSpcReduction="10000"/>
          </a:bodyPr>
          <a:lstStyle/>
          <a:p>
            <a:pPr marL="0" indent="0" defTabSz="914400">
              <a:lnSpc>
                <a:spcPct val="110000"/>
              </a:lnSpc>
            </a:pPr>
            <a:endParaRPr lang="en-US" sz="1000" dirty="0"/>
          </a:p>
          <a:p>
            <a:pPr marL="342265" indent="-342265" defTabSz="914400">
              <a:lnSpc>
                <a:spcPct val="110000"/>
              </a:lnSpc>
            </a:pPr>
            <a:r>
              <a:rPr lang="en-US" sz="1700" b="1" dirty="0"/>
              <a:t>Introductions</a:t>
            </a:r>
          </a:p>
          <a:p>
            <a:pPr marL="742315" lvl="1" indent="-285115" defTabSz="914400">
              <a:lnSpc>
                <a:spcPct val="110000"/>
              </a:lnSpc>
            </a:pPr>
            <a:r>
              <a:rPr lang="en-US" sz="1700" dirty="0"/>
              <a:t>Current Metro District Board Members and Guests</a:t>
            </a:r>
          </a:p>
          <a:p>
            <a:pPr marL="742315" lvl="1" indent="-285115" defTabSz="914400">
              <a:lnSpc>
                <a:spcPct val="110000"/>
              </a:lnSpc>
            </a:pPr>
            <a:r>
              <a:rPr lang="en-US" sz="1700" dirty="0"/>
              <a:t>Who Does What?  </a:t>
            </a:r>
          </a:p>
          <a:p>
            <a:pPr marL="1048223" lvl="2" indent="-285115" defTabSz="914400">
              <a:lnSpc>
                <a:spcPct val="110000"/>
              </a:lnSpc>
            </a:pPr>
            <a:r>
              <a:rPr lang="en-US" sz="1501" dirty="0"/>
              <a:t>Metro/HOA/El Paso County</a:t>
            </a:r>
          </a:p>
          <a:p>
            <a:pPr marL="342265" indent="-285750" defTabSz="914400">
              <a:lnSpc>
                <a:spcPct val="110000"/>
              </a:lnSpc>
            </a:pPr>
            <a:r>
              <a:rPr lang="en-US" sz="1700" b="1" dirty="0"/>
              <a:t>Board Accomplishments in 2022 by Area of Responsibility</a:t>
            </a:r>
          </a:p>
          <a:p>
            <a:pPr marL="342265" indent="-285750" defTabSz="914400">
              <a:lnSpc>
                <a:spcPct val="110000"/>
              </a:lnSpc>
            </a:pPr>
            <a:r>
              <a:rPr lang="en-US" sz="1700" b="1" dirty="0"/>
              <a:t>Board Objectives for 2023</a:t>
            </a:r>
          </a:p>
          <a:p>
            <a:pPr marL="342265" indent="-285750" defTabSz="914400">
              <a:lnSpc>
                <a:spcPct val="110000"/>
              </a:lnSpc>
            </a:pPr>
            <a:r>
              <a:rPr lang="en-US" sz="1700" b="1" dirty="0"/>
              <a:t>Long Term Strategic Issues for Community</a:t>
            </a:r>
          </a:p>
          <a:p>
            <a:pPr marL="342265" indent="-285750" defTabSz="914400">
              <a:lnSpc>
                <a:spcPct val="110000"/>
              </a:lnSpc>
            </a:pPr>
            <a:r>
              <a:rPr lang="en-US" sz="1700" b="1" dirty="0"/>
              <a:t>Nearby Community Update</a:t>
            </a:r>
          </a:p>
          <a:p>
            <a:pPr marL="342265" indent="-285750" defTabSz="914400">
              <a:lnSpc>
                <a:spcPct val="110000"/>
              </a:lnSpc>
            </a:pPr>
            <a:r>
              <a:rPr lang="en-US" sz="1700" b="1" dirty="0"/>
              <a:t>Board Member Openings/Election Process</a:t>
            </a:r>
          </a:p>
          <a:p>
            <a:pPr marL="342265" indent="-285750" defTabSz="914400">
              <a:lnSpc>
                <a:spcPct val="110000"/>
              </a:lnSpc>
            </a:pPr>
            <a:r>
              <a:rPr lang="en-US" sz="1700" b="1" dirty="0"/>
              <a:t>Financial Report</a:t>
            </a:r>
          </a:p>
          <a:p>
            <a:pPr marL="342265" indent="-285750" defTabSz="914400">
              <a:lnSpc>
                <a:spcPct val="110000"/>
              </a:lnSpc>
            </a:pPr>
            <a:r>
              <a:rPr lang="en-US" sz="1700" b="1" dirty="0"/>
              <a:t>Open Forum</a:t>
            </a:r>
          </a:p>
          <a:p>
            <a:pPr marL="342265" indent="-285750" defTabSz="914400">
              <a:lnSpc>
                <a:spcPct val="110000"/>
              </a:lnSpc>
            </a:pPr>
            <a:r>
              <a:rPr lang="en-US" sz="1700" b="1" dirty="0"/>
              <a:t>Adjournment</a:t>
            </a:r>
            <a:endParaRPr lang="en-US" sz="1700" dirty="0"/>
          </a:p>
          <a:p>
            <a:pPr marL="1142365" lvl="2" indent="-285750" defTabSz="914400">
              <a:lnSpc>
                <a:spcPct val="110000"/>
              </a:lnSpc>
            </a:pPr>
            <a:endParaRPr lang="en-US" sz="1000" dirty="0"/>
          </a:p>
          <a:p>
            <a:pPr marL="56515" indent="0" defTabSz="914400">
              <a:lnSpc>
                <a:spcPct val="110000"/>
              </a:lnSpc>
            </a:pPr>
            <a:endParaRPr lang="en-US" sz="1000" dirty="0"/>
          </a:p>
        </p:txBody>
      </p:sp>
    </p:spTree>
    <p:extLst>
      <p:ext uri="{BB962C8B-B14F-4D97-AF65-F5344CB8AC3E}">
        <p14:creationId xmlns:p14="http://schemas.microsoft.com/office/powerpoint/2010/main" val="101495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1012301" y="1749440"/>
            <a:ext cx="3341571" cy="4596794"/>
          </a:xfrm>
        </p:spPr>
        <p:txBody>
          <a:bodyPr vert="horz" lIns="91440" tIns="45720" rIns="91440" bIns="45720" rtlCol="0" anchor="ctr">
            <a:normAutofit/>
          </a:bodyPr>
          <a:lstStyle/>
          <a:p>
            <a:pPr defTabSz="457200"/>
            <a:r>
              <a:rPr lang="en-US" sz="3200" dirty="0">
                <a:solidFill>
                  <a:schemeClr val="tx2">
                    <a:lumMod val="90000"/>
                  </a:schemeClr>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4807390" y="147782"/>
            <a:ext cx="7250539" cy="4193310"/>
          </a:xfrm>
        </p:spPr>
        <p:txBody>
          <a:bodyPr vert="horz" lIns="91440" tIns="45720" rIns="91440" bIns="45720" rtlCol="0" anchor="ctr">
            <a:normAutofit/>
          </a:bodyPr>
          <a:lstStyle/>
          <a:p>
            <a:pPr marL="0" marR="0" lvl="0" indent="0" defTabSz="457200" fontAlgn="auto">
              <a:tabLst/>
              <a:defRPr/>
            </a:pPr>
            <a:r>
              <a:rPr lang="en-US" sz="2800" b="1" dirty="0">
                <a:solidFill>
                  <a:schemeClr val="tx2">
                    <a:lumMod val="90000"/>
                  </a:schemeClr>
                </a:solidFill>
              </a:rPr>
              <a:t>The Process</a:t>
            </a:r>
            <a:endParaRPr lang="en-US" sz="2800" dirty="0">
              <a:solidFill>
                <a:schemeClr val="tx2">
                  <a:lumMod val="90000"/>
                </a:schemeClr>
              </a:solidFill>
            </a:endParaRP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Preliminary Landscape Design Plan options presented at 2022 Annual Meeting for community feedback and voted upon by residents in Spring 2022 survey</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Options presented included areas of primary focus, projects to be pursued, and what type of landscaping design (i.e., “green,” hybrid, or xeric) was desired for future landscape implementation</a:t>
            </a:r>
          </a:p>
          <a:p>
            <a:pPr marL="342900" marR="0" lvl="0" indent="-342900" algn="l" defTabSz="457200" fontAlgn="auto">
              <a:buFont typeface="Wingdings" panose="05000000000000000000" pitchFamily="2" charset="2"/>
              <a:buChar char="Ø"/>
              <a:tabLst/>
              <a:defRPr/>
            </a:pPr>
            <a:r>
              <a:rPr lang="en-US" sz="1800" dirty="0">
                <a:solidFill>
                  <a:schemeClr val="tx2">
                    <a:lumMod val="90000"/>
                  </a:schemeClr>
                </a:solidFill>
              </a:rPr>
              <a:t>Electronic survey designed and executed by Landscape Design Consultants Kimley-Horn</a:t>
            </a:r>
          </a:p>
        </p:txBody>
      </p:sp>
      <p:pic>
        <p:nvPicPr>
          <p:cNvPr id="5" name="Picture 4" descr="A picture containing person, hand&#10;&#10;Description automatically generated">
            <a:extLst>
              <a:ext uri="{FF2B5EF4-FFF2-40B4-BE49-F238E27FC236}">
                <a16:creationId xmlns:a16="http://schemas.microsoft.com/office/drawing/2014/main" id="{956D26E9-E9BE-7E18-67F9-F5A25EDE0D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376" y="4369377"/>
            <a:ext cx="3535148" cy="2340841"/>
          </a:xfrm>
          <a:prstGeom prst="rect">
            <a:avLst/>
          </a:prstGeom>
          <a:effectLst>
            <a:softEdge rad="88900"/>
          </a:effectLst>
        </p:spPr>
      </p:pic>
      <p:pic>
        <p:nvPicPr>
          <p:cNvPr id="7" name="Picture 6">
            <a:extLst>
              <a:ext uri="{FF2B5EF4-FFF2-40B4-BE49-F238E27FC236}">
                <a16:creationId xmlns:a16="http://schemas.microsoft.com/office/drawing/2014/main" id="{1902ECD4-DB05-E56C-FF37-9F7A8B559546}"/>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598"/>
                    </a14:imgEffect>
                    <a14:imgEffect>
                      <a14:saturation sat="93000"/>
                    </a14:imgEffect>
                  </a14:imgLayer>
                </a14:imgProps>
              </a:ext>
              <a:ext uri="{28A0092B-C50C-407E-A947-70E740481C1C}">
                <a14:useLocalDpi xmlns:a14="http://schemas.microsoft.com/office/drawing/2010/main" val="0"/>
              </a:ext>
            </a:extLst>
          </a:blip>
          <a:stretch>
            <a:fillRect/>
          </a:stretch>
        </p:blipFill>
        <p:spPr>
          <a:xfrm>
            <a:off x="1611523" y="298087"/>
            <a:ext cx="2143125" cy="2143125"/>
          </a:xfrm>
          <a:prstGeom prst="rect">
            <a:avLst/>
          </a:prstGeom>
          <a:effectLst>
            <a:softEdge rad="50800"/>
          </a:effectLst>
        </p:spPr>
      </p:pic>
    </p:spTree>
    <p:extLst>
      <p:ext uri="{BB962C8B-B14F-4D97-AF65-F5344CB8AC3E}">
        <p14:creationId xmlns:p14="http://schemas.microsoft.com/office/powerpoint/2010/main" val="2922620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C7616-3A04-D8F5-2A9B-89716133E0FC}"/>
              </a:ext>
            </a:extLst>
          </p:cNvPr>
          <p:cNvPicPr>
            <a:picLocks noChangeAspect="1"/>
          </p:cNvPicPr>
          <p:nvPr/>
        </p:nvPicPr>
        <p:blipFill>
          <a:blip r:embed="rId3"/>
          <a:stretch>
            <a:fillRect/>
          </a:stretch>
        </p:blipFill>
        <p:spPr>
          <a:xfrm>
            <a:off x="229991" y="-638175"/>
            <a:ext cx="11746675" cy="7496175"/>
          </a:xfrm>
          <a:prstGeom prst="rect">
            <a:avLst/>
          </a:prstGeom>
        </p:spPr>
      </p:pic>
      <p:sp>
        <p:nvSpPr>
          <p:cNvPr id="2" name="Title 1">
            <a:extLst>
              <a:ext uri="{FF2B5EF4-FFF2-40B4-BE49-F238E27FC236}">
                <a16:creationId xmlns:a16="http://schemas.microsoft.com/office/drawing/2014/main" id="{CA7D3403-EFAE-641B-3A9A-13D3727B0BF0}"/>
              </a:ext>
            </a:extLst>
          </p:cNvPr>
          <p:cNvSpPr>
            <a:spLocks noGrp="1"/>
          </p:cNvSpPr>
          <p:nvPr>
            <p:ph type="title"/>
          </p:nvPr>
        </p:nvSpPr>
        <p:spPr>
          <a:xfrm>
            <a:off x="-1" y="1171575"/>
            <a:ext cx="12188825" cy="4514850"/>
          </a:xfrm>
        </p:spPr>
        <p:txBody>
          <a:bodyPr>
            <a:normAutofit/>
          </a:bodyPr>
          <a:lstStyle/>
          <a:p>
            <a:r>
              <a:rPr lang="en-US" sz="4400" dirty="0">
                <a:solidFill>
                  <a:schemeClr val="bg2">
                    <a:lumMod val="20000"/>
                    <a:lumOff val="80000"/>
                  </a:schemeClr>
                </a:solidFill>
              </a:rPr>
              <a:t>Survey Conclusions</a:t>
            </a:r>
          </a:p>
        </p:txBody>
      </p:sp>
    </p:spTree>
    <p:extLst>
      <p:ext uri="{BB962C8B-B14F-4D97-AF65-F5344CB8AC3E}">
        <p14:creationId xmlns:p14="http://schemas.microsoft.com/office/powerpoint/2010/main" val="351881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BFFE77C-5284-B3FD-7080-500D329A34EE}"/>
              </a:ext>
            </a:extLst>
          </p:cNvPr>
          <p:cNvSpPr>
            <a:spLocks noGrp="1"/>
          </p:cNvSpPr>
          <p:nvPr>
            <p:ph type="body" sz="half" idx="2"/>
          </p:nvPr>
        </p:nvSpPr>
        <p:spPr/>
        <p:txBody>
          <a:bodyPr/>
          <a:lstStyle/>
          <a:p>
            <a:endParaRPr lang="en-US"/>
          </a:p>
        </p:txBody>
      </p:sp>
      <p:sp>
        <p:nvSpPr>
          <p:cNvPr id="7" name="Title 6">
            <a:extLst>
              <a:ext uri="{FF2B5EF4-FFF2-40B4-BE49-F238E27FC236}">
                <a16:creationId xmlns:a16="http://schemas.microsoft.com/office/drawing/2014/main" id="{E38E9AD9-F3C1-BB6A-D0E0-6C55E007F2C7}"/>
              </a:ext>
            </a:extLst>
          </p:cNvPr>
          <p:cNvSpPr>
            <a:spLocks noGrp="1"/>
          </p:cNvSpPr>
          <p:nvPr>
            <p:ph type="title"/>
          </p:nvPr>
        </p:nvSpPr>
        <p:spPr/>
        <p:txBody>
          <a:bodyPr/>
          <a:lstStyle/>
          <a:p>
            <a:endParaRPr lang="en-US"/>
          </a:p>
        </p:txBody>
      </p:sp>
      <p:pic>
        <p:nvPicPr>
          <p:cNvPr id="20" name="Picture 19">
            <a:extLst>
              <a:ext uri="{FF2B5EF4-FFF2-40B4-BE49-F238E27FC236}">
                <a16:creationId xmlns:a16="http://schemas.microsoft.com/office/drawing/2014/main" id="{1F4B66F5-921E-67B2-A9B2-BD1DC027C533}"/>
              </a:ext>
            </a:extLst>
          </p:cNvPr>
          <p:cNvPicPr>
            <a:picLocks noChangeAspect="1"/>
          </p:cNvPicPr>
          <p:nvPr/>
        </p:nvPicPr>
        <p:blipFill>
          <a:blip r:embed="rId3"/>
          <a:stretch>
            <a:fillRect/>
          </a:stretch>
        </p:blipFill>
        <p:spPr>
          <a:xfrm>
            <a:off x="932907" y="0"/>
            <a:ext cx="10323011" cy="6858000"/>
          </a:xfrm>
          <a:prstGeom prst="rect">
            <a:avLst/>
          </a:prstGeom>
        </p:spPr>
      </p:pic>
    </p:spTree>
    <p:extLst>
      <p:ext uri="{BB962C8B-B14F-4D97-AF65-F5344CB8AC3E}">
        <p14:creationId xmlns:p14="http://schemas.microsoft.com/office/powerpoint/2010/main" val="535635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6092B7-2EE8-CEAC-2DBE-026A1F37027F}"/>
              </a:ext>
            </a:extLst>
          </p:cNvPr>
          <p:cNvPicPr>
            <a:picLocks noChangeAspect="1"/>
          </p:cNvPicPr>
          <p:nvPr/>
        </p:nvPicPr>
        <p:blipFill>
          <a:blip r:embed="rId3"/>
          <a:stretch>
            <a:fillRect/>
          </a:stretch>
        </p:blipFill>
        <p:spPr>
          <a:xfrm>
            <a:off x="943326" y="0"/>
            <a:ext cx="10302173" cy="6858000"/>
          </a:xfrm>
          <a:prstGeom prst="rect">
            <a:avLst/>
          </a:prstGeom>
        </p:spPr>
      </p:pic>
    </p:spTree>
    <p:extLst>
      <p:ext uri="{BB962C8B-B14F-4D97-AF65-F5344CB8AC3E}">
        <p14:creationId xmlns:p14="http://schemas.microsoft.com/office/powerpoint/2010/main" val="257673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993828" y="594805"/>
            <a:ext cx="3341571" cy="2521257"/>
          </a:xfrm>
        </p:spPr>
        <p:txBody>
          <a:bodyPr vert="horz" lIns="91440" tIns="45720" rIns="91440" bIns="45720" rtlCol="0" anchor="ctr">
            <a:normAutofit/>
          </a:bodyPr>
          <a:lstStyle/>
          <a:p>
            <a:pPr defTabSz="457200"/>
            <a:r>
              <a:rPr lang="en-US" sz="3200" dirty="0">
                <a:solidFill>
                  <a:schemeClr val="tx2">
                    <a:lumMod val="90000"/>
                  </a:schemeClr>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5574998" y="399495"/>
            <a:ext cx="6190603" cy="5962368"/>
          </a:xfrm>
        </p:spPr>
        <p:txBody>
          <a:bodyPr vert="horz" lIns="91440" tIns="45720" rIns="91440" bIns="45720" rtlCol="0" anchor="ctr">
            <a:normAutofit/>
          </a:bodyPr>
          <a:lstStyle/>
          <a:p>
            <a:pPr marL="0" marR="0" lvl="0" indent="0" defTabSz="457200" fontAlgn="auto">
              <a:tabLst/>
              <a:defRPr/>
            </a:pPr>
            <a:r>
              <a:rPr lang="en-US" sz="2400" b="1" dirty="0"/>
              <a:t>    </a:t>
            </a:r>
            <a:r>
              <a:rPr lang="en-US" sz="2800" b="1" dirty="0"/>
              <a:t>Status of Irrigation System Update</a:t>
            </a:r>
          </a:p>
          <a:p>
            <a:pPr marL="342900" marR="0" lvl="0" indent="-342900" algn="l" defTabSz="457200" fontAlgn="auto">
              <a:buFont typeface="Wingdings" panose="05000000000000000000" pitchFamily="2" charset="2"/>
              <a:buChar char="Ø"/>
              <a:tabLst/>
              <a:defRPr/>
            </a:pPr>
            <a:r>
              <a:rPr lang="en-US" sz="1800" dirty="0"/>
              <a:t>Technical Specifications developed and RFPs sent September 2022 to 7 potential bidders with November 1 deadline for submission</a:t>
            </a:r>
          </a:p>
          <a:p>
            <a:pPr marL="342900" marR="0" lvl="0" indent="-342900" defTabSz="457200" fontAlgn="auto">
              <a:buFont typeface="Wingdings" panose="05000000000000000000" pitchFamily="2" charset="2"/>
              <a:buChar char="Ø"/>
              <a:tabLst/>
              <a:defRPr/>
            </a:pPr>
            <a:r>
              <a:rPr lang="en-US" sz="1800" dirty="0"/>
              <a:t>As of November 1, 2022 only 2 bids received</a:t>
            </a:r>
          </a:p>
          <a:p>
            <a:pPr marL="342900" marR="0" lvl="0" indent="-342900" algn="l" defTabSz="457200" fontAlgn="auto">
              <a:buFont typeface="Wingdings" panose="05000000000000000000" pitchFamily="2" charset="2"/>
              <a:buChar char="Ø"/>
              <a:tabLst/>
              <a:defRPr/>
            </a:pPr>
            <a:r>
              <a:rPr lang="en-US" sz="1800" dirty="0"/>
              <a:t>Bidding period extended through February 15, 2023, with 3 additional contractors solicited (10 in total)</a:t>
            </a:r>
          </a:p>
          <a:p>
            <a:pPr marL="342900" marR="0" lvl="0" indent="-342900" algn="l" defTabSz="457200" fontAlgn="auto">
              <a:buFont typeface="Wingdings" panose="05000000000000000000" pitchFamily="2" charset="2"/>
              <a:buChar char="Ø"/>
              <a:tabLst/>
              <a:defRPr/>
            </a:pPr>
            <a:r>
              <a:rPr lang="en-US" sz="1800" dirty="0"/>
              <a:t> No additional bids received due to:</a:t>
            </a:r>
          </a:p>
          <a:p>
            <a:pPr marL="799963" lvl="1" indent="-342900" defTabSz="457200">
              <a:buFont typeface="Wingdings" panose="05000000000000000000" pitchFamily="2" charset="2"/>
              <a:buChar char="Ø"/>
              <a:defRPr/>
            </a:pPr>
            <a:r>
              <a:rPr lang="en-US" sz="1600" dirty="0"/>
              <a:t>Complexity of project</a:t>
            </a:r>
          </a:p>
          <a:p>
            <a:pPr marL="799963" lvl="1" indent="-342900" defTabSz="457200">
              <a:buFont typeface="Wingdings" panose="05000000000000000000" pitchFamily="2" charset="2"/>
              <a:buChar char="Ø"/>
              <a:defRPr/>
            </a:pPr>
            <a:r>
              <a:rPr lang="en-US" sz="1600" dirty="0"/>
              <a:t>Lack of labor force to execute</a:t>
            </a:r>
          </a:p>
          <a:p>
            <a:pPr marL="799963" lvl="1" indent="-342900" defTabSz="457200">
              <a:buFont typeface="Wingdings" panose="05000000000000000000" pitchFamily="2" charset="2"/>
              <a:buChar char="Ø"/>
              <a:defRPr/>
            </a:pPr>
            <a:r>
              <a:rPr lang="en-US" sz="1600" dirty="0"/>
              <a:t>Prior commitments to other major projects</a:t>
            </a:r>
          </a:p>
          <a:p>
            <a:pPr marL="342900" indent="-342900" algn="l" defTabSz="457200">
              <a:buFont typeface="Wingdings" panose="05000000000000000000" pitchFamily="2" charset="2"/>
              <a:buChar char="Ø"/>
              <a:defRPr/>
            </a:pPr>
            <a:r>
              <a:rPr lang="en-US" sz="1800" dirty="0">
                <a:effectLst>
                  <a:outerShdw blurRad="38100" dist="38100" dir="2700000" algn="tl">
                    <a:srgbClr val="000000">
                      <a:alpha val="43137"/>
                    </a:srgbClr>
                  </a:outerShdw>
                </a:effectLst>
              </a:rPr>
              <a:t>Two viable bidders considered by Board</a:t>
            </a:r>
          </a:p>
          <a:p>
            <a:pPr marL="342900" indent="-342900" algn="l" defTabSz="457200">
              <a:buFont typeface="Wingdings" panose="05000000000000000000" pitchFamily="2" charset="2"/>
              <a:buChar char="Ø"/>
              <a:defRPr/>
            </a:pPr>
            <a:r>
              <a:rPr lang="en-US" sz="1800" dirty="0">
                <a:effectLst>
                  <a:outerShdw blurRad="38100" dist="38100" dir="2700000" algn="tl">
                    <a:srgbClr val="000000">
                      <a:alpha val="43137"/>
                    </a:srgbClr>
                  </a:outerShdw>
                </a:effectLst>
              </a:rPr>
              <a:t>$200,000 allocated for project in 2023 approved budget</a:t>
            </a:r>
          </a:p>
          <a:p>
            <a:pPr marL="342900" indent="-342900" algn="l" defTabSz="457200">
              <a:buFont typeface="Wingdings" panose="05000000000000000000" pitchFamily="2" charset="2"/>
              <a:buChar char="Ø"/>
              <a:defRPr/>
            </a:pPr>
            <a:r>
              <a:rPr lang="en-US" sz="1800" dirty="0">
                <a:effectLst>
                  <a:outerShdw blurRad="38100" dist="38100" dir="2700000" algn="tl">
                    <a:srgbClr val="000000">
                      <a:alpha val="43137"/>
                    </a:srgbClr>
                  </a:outerShdw>
                </a:effectLst>
              </a:rPr>
              <a:t>Metro Board has applied for $25,000 State grant to facilitate replacement; decision on grant to be made in April 2023</a:t>
            </a:r>
            <a:endParaRPr lang="en-US" sz="1800" dirty="0"/>
          </a:p>
          <a:p>
            <a:pPr marL="342900" marR="0" lvl="0" indent="-342900" defTabSz="457200" fontAlgn="auto">
              <a:buFont typeface="Wingdings" panose="05000000000000000000" pitchFamily="2" charset="2"/>
              <a:buChar char="Ø"/>
              <a:tabLst/>
              <a:defRPr/>
            </a:pPr>
            <a:endParaRPr lang="en-US" sz="1800" dirty="0"/>
          </a:p>
        </p:txBody>
      </p:sp>
      <p:pic>
        <p:nvPicPr>
          <p:cNvPr id="5" name="Picture 4" descr="A sprinkler spraying water on a grass field&#10;&#10;Description automatically generated with medium confidence">
            <a:extLst>
              <a:ext uri="{FF2B5EF4-FFF2-40B4-BE49-F238E27FC236}">
                <a16:creationId xmlns:a16="http://schemas.microsoft.com/office/drawing/2014/main" id="{0AEA08F1-833F-57B2-DE3D-A7A7AC0A2DC3}"/>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4000"/>
                    </a14:imgEffect>
                  </a14:imgLayer>
                </a14:imgProps>
              </a:ext>
              <a:ext uri="{28A0092B-C50C-407E-A947-70E740481C1C}">
                <a14:useLocalDpi xmlns:a14="http://schemas.microsoft.com/office/drawing/2010/main" val="0"/>
              </a:ext>
            </a:extLst>
          </a:blip>
          <a:stretch>
            <a:fillRect/>
          </a:stretch>
        </p:blipFill>
        <p:spPr>
          <a:xfrm>
            <a:off x="122514" y="3429000"/>
            <a:ext cx="5452484" cy="2932863"/>
          </a:xfrm>
          <a:prstGeom prst="rect">
            <a:avLst/>
          </a:prstGeom>
          <a:effectLst>
            <a:softEdge rad="127000"/>
          </a:effectLst>
        </p:spPr>
      </p:pic>
    </p:spTree>
    <p:extLst>
      <p:ext uri="{BB962C8B-B14F-4D97-AF65-F5344CB8AC3E}">
        <p14:creationId xmlns:p14="http://schemas.microsoft.com/office/powerpoint/2010/main" val="539895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5073482" y="175264"/>
            <a:ext cx="6440740" cy="1714197"/>
          </a:xfrm>
        </p:spPr>
        <p:txBody>
          <a:bodyPr vert="horz" lIns="91440" tIns="45720" rIns="91440" bIns="45720" rtlCol="0" anchor="ctr">
            <a:normAutofit/>
          </a:bodyPr>
          <a:lstStyle/>
          <a:p>
            <a:pPr defTabSz="457200"/>
            <a:r>
              <a:rPr lang="en-US" sz="3200" dirty="0">
                <a:solidFill>
                  <a:schemeClr val="tx2">
                    <a:lumMod val="90000"/>
                  </a:schemeClr>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5288699" y="1804738"/>
            <a:ext cx="6440740" cy="4596062"/>
          </a:xfrm>
        </p:spPr>
        <p:txBody>
          <a:bodyPr vert="horz" lIns="91440" tIns="45720" rIns="91440" bIns="45720" rtlCol="0" anchor="ctr">
            <a:normAutofit/>
          </a:bodyPr>
          <a:lstStyle/>
          <a:p>
            <a:pPr marR="0" lvl="0" defTabSz="457200" fontAlgn="auto">
              <a:tabLst/>
              <a:defRPr/>
            </a:pPr>
            <a:r>
              <a:rPr lang="en-US" sz="2400" b="1" dirty="0"/>
              <a:t>	</a:t>
            </a:r>
            <a:r>
              <a:rPr lang="en-US" sz="2800" b="1" dirty="0"/>
              <a:t>Benefits of Replacing Current 	Irrigation System</a:t>
            </a:r>
          </a:p>
          <a:p>
            <a:pPr marL="799963" lvl="1" indent="-342900" defTabSz="457200">
              <a:buFont typeface="Wingdings" panose="05000000000000000000" pitchFamily="2" charset="2"/>
              <a:buChar char="Ø"/>
              <a:defRPr/>
            </a:pPr>
            <a:r>
              <a:rPr lang="en-US" sz="1800" dirty="0"/>
              <a:t>Current system has frequent leaks/breakdowns, inefficiently uses water and does not adequately support planted growth</a:t>
            </a:r>
          </a:p>
          <a:p>
            <a:pPr marL="799963" lvl="1" indent="-342900" defTabSz="457200">
              <a:buFont typeface="Wingdings" panose="05000000000000000000" pitchFamily="2" charset="2"/>
              <a:buChar char="Ø"/>
              <a:defRPr/>
            </a:pPr>
            <a:r>
              <a:rPr lang="en-US" sz="1800" dirty="0"/>
              <a:t>Reduces ever-increasing repair costs</a:t>
            </a:r>
          </a:p>
          <a:p>
            <a:pPr marL="799963" lvl="1" indent="-342900" defTabSz="457200">
              <a:buFont typeface="Wingdings" panose="05000000000000000000" pitchFamily="2" charset="2"/>
              <a:buChar char="Ø"/>
              <a:defRPr/>
            </a:pPr>
            <a:r>
              <a:rPr lang="en-US" sz="1800" dirty="0"/>
              <a:t>New system maintains green entry into community</a:t>
            </a:r>
          </a:p>
          <a:p>
            <a:pPr marL="799963" lvl="1" indent="-342900" defTabSz="457200">
              <a:buFont typeface="Wingdings" panose="05000000000000000000" pitchFamily="2" charset="2"/>
              <a:buChar char="Ø"/>
              <a:defRPr/>
            </a:pPr>
            <a:r>
              <a:rPr lang="en-US" sz="1801" dirty="0"/>
              <a:t>Much more efficient technology now available</a:t>
            </a:r>
          </a:p>
          <a:p>
            <a:pPr marL="1257026" lvl="2" indent="-342900" defTabSz="457200">
              <a:buFont typeface="Wingdings" panose="05000000000000000000" pitchFamily="2" charset="2"/>
              <a:buChar char="Ø"/>
              <a:defRPr/>
            </a:pPr>
            <a:r>
              <a:rPr lang="en-US" sz="1601" dirty="0"/>
              <a:t>Wind/rainfall sensors adjust watering levels</a:t>
            </a:r>
          </a:p>
          <a:p>
            <a:pPr marL="1257026" lvl="2" indent="-342900" defTabSz="457200">
              <a:buFont typeface="Wingdings" panose="05000000000000000000" pitchFamily="2" charset="2"/>
              <a:buChar char="Ø"/>
              <a:defRPr/>
            </a:pPr>
            <a:r>
              <a:rPr lang="en-US" sz="1601" dirty="0"/>
              <a:t>Centrally programmable</a:t>
            </a:r>
          </a:p>
          <a:p>
            <a:pPr marL="1257026" lvl="2" indent="-342900" defTabSz="457200">
              <a:buFont typeface="Wingdings" panose="05000000000000000000" pitchFamily="2" charset="2"/>
              <a:buChar char="Ø"/>
              <a:defRPr/>
            </a:pPr>
            <a:r>
              <a:rPr lang="en-US" sz="1601" dirty="0"/>
              <a:t>Modular; can be expanded for future needs</a:t>
            </a:r>
          </a:p>
          <a:p>
            <a:pPr marL="1257026" lvl="2" indent="-342900" defTabSz="457200">
              <a:buFont typeface="Wingdings" panose="05000000000000000000" pitchFamily="2" charset="2"/>
              <a:buChar char="Ø"/>
              <a:defRPr/>
            </a:pPr>
            <a:r>
              <a:rPr lang="en-US" sz="1601" dirty="0"/>
              <a:t>Replaces broken underground lines</a:t>
            </a:r>
          </a:p>
        </p:txBody>
      </p:sp>
      <p:pic>
        <p:nvPicPr>
          <p:cNvPr id="11" name="Picture 10" descr="A picture containing outdoor, grass, ground&#10;&#10;Description automatically generated">
            <a:extLst>
              <a:ext uri="{FF2B5EF4-FFF2-40B4-BE49-F238E27FC236}">
                <a16:creationId xmlns:a16="http://schemas.microsoft.com/office/drawing/2014/main" id="{C7650061-61E1-D2C5-2B35-DEDED8F9B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98" y="175264"/>
            <a:ext cx="3718029" cy="2386603"/>
          </a:xfrm>
          <a:prstGeom prst="rect">
            <a:avLst/>
          </a:prstGeom>
        </p:spPr>
      </p:pic>
      <p:pic>
        <p:nvPicPr>
          <p:cNvPr id="5" name="Picture 4" descr="A picture containing grass, outdoor, sprinkler system&#10;&#10;Description automatically generated">
            <a:extLst>
              <a:ext uri="{FF2B5EF4-FFF2-40B4-BE49-F238E27FC236}">
                <a16:creationId xmlns:a16="http://schemas.microsoft.com/office/drawing/2014/main" id="{C05B34B5-F25E-A7DE-4B48-E3557C5D7E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042" y="3870036"/>
            <a:ext cx="2730900" cy="2730900"/>
          </a:xfrm>
          <a:prstGeom prst="rect">
            <a:avLst/>
          </a:prstGeom>
        </p:spPr>
      </p:pic>
      <p:pic>
        <p:nvPicPr>
          <p:cNvPr id="9" name="Picture 8" descr="A picture containing grass, outdoor, plant&#10;&#10;Description automatically generated">
            <a:extLst>
              <a:ext uri="{FF2B5EF4-FFF2-40B4-BE49-F238E27FC236}">
                <a16:creationId xmlns:a16="http://schemas.microsoft.com/office/drawing/2014/main" id="{B9E3C7C6-D72F-8748-572E-4728DDF4D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7247" y="2022650"/>
            <a:ext cx="3599469" cy="2386604"/>
          </a:xfrm>
          <a:prstGeom prst="rect">
            <a:avLst/>
          </a:prstGeom>
        </p:spPr>
      </p:pic>
    </p:spTree>
    <p:extLst>
      <p:ext uri="{BB962C8B-B14F-4D97-AF65-F5344CB8AC3E}">
        <p14:creationId xmlns:p14="http://schemas.microsoft.com/office/powerpoint/2010/main" val="2366050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7865A-001E-485C-9A42-13EC5F0053A1}"/>
              </a:ext>
            </a:extLst>
          </p:cNvPr>
          <p:cNvSpPr>
            <a:spLocks noGrp="1"/>
          </p:cNvSpPr>
          <p:nvPr>
            <p:ph type="title"/>
          </p:nvPr>
        </p:nvSpPr>
        <p:spPr>
          <a:xfrm>
            <a:off x="993828" y="1130603"/>
            <a:ext cx="3341571" cy="4596794"/>
          </a:xfrm>
        </p:spPr>
        <p:txBody>
          <a:bodyPr vert="horz" lIns="91440" tIns="45720" rIns="91440" bIns="45720" rtlCol="0" anchor="ctr">
            <a:normAutofit/>
          </a:bodyPr>
          <a:lstStyle/>
          <a:p>
            <a:pPr defTabSz="457200"/>
            <a:r>
              <a:rPr lang="en-US" sz="3200" dirty="0">
                <a:solidFill>
                  <a:schemeClr val="tx2">
                    <a:lumMod val="90000"/>
                  </a:schemeClr>
                </a:solidFill>
              </a:rPr>
              <a:t>Long Term Strategic Issues for Our Community</a:t>
            </a:r>
          </a:p>
        </p:txBody>
      </p:sp>
      <p:sp>
        <p:nvSpPr>
          <p:cNvPr id="3" name="Text Placeholder 2">
            <a:extLst>
              <a:ext uri="{FF2B5EF4-FFF2-40B4-BE49-F238E27FC236}">
                <a16:creationId xmlns:a16="http://schemas.microsoft.com/office/drawing/2014/main" id="{67CA43AA-DD13-499C-A06C-83D6C1B3F69A}"/>
              </a:ext>
            </a:extLst>
          </p:cNvPr>
          <p:cNvSpPr>
            <a:spLocks noGrp="1"/>
          </p:cNvSpPr>
          <p:nvPr>
            <p:ph type="body" sz="half" idx="2"/>
          </p:nvPr>
        </p:nvSpPr>
        <p:spPr>
          <a:xfrm>
            <a:off x="5288699" y="437514"/>
            <a:ext cx="6512012" cy="4014414"/>
          </a:xfrm>
        </p:spPr>
        <p:txBody>
          <a:bodyPr vert="horz" lIns="91440" tIns="45720" rIns="91440" bIns="45720" rtlCol="0" anchor="ctr">
            <a:normAutofit/>
          </a:bodyPr>
          <a:lstStyle/>
          <a:p>
            <a:pPr marL="0" marR="0" lvl="0" indent="0" defTabSz="457200" fontAlgn="auto">
              <a:tabLst/>
              <a:defRPr/>
            </a:pPr>
            <a:r>
              <a:rPr lang="en-US" sz="2800" b="1" dirty="0"/>
              <a:t>     Cost of Replacing Current System</a:t>
            </a:r>
          </a:p>
          <a:p>
            <a:pPr marL="914263" lvl="1" indent="-457200" defTabSz="457200">
              <a:buFont typeface="Wingdings" panose="05000000000000000000" pitchFamily="2" charset="2"/>
              <a:buChar char="Ø"/>
              <a:defRPr/>
            </a:pPr>
            <a:r>
              <a:rPr lang="en-US" sz="1800" dirty="0"/>
              <a:t>Existing system will be completely abandoned</a:t>
            </a:r>
          </a:p>
          <a:p>
            <a:pPr marL="914263" lvl="1" indent="-457200" defTabSz="457200">
              <a:buFont typeface="Wingdings" panose="05000000000000000000" pitchFamily="2" charset="2"/>
              <a:buChar char="Ø"/>
              <a:defRPr/>
            </a:pPr>
            <a:r>
              <a:rPr lang="en-US" sz="1800" dirty="0"/>
              <a:t>Projected Project Cost: $200,000-$250,000</a:t>
            </a:r>
          </a:p>
          <a:p>
            <a:pPr marL="914263" lvl="1" indent="-457200" defTabSz="457200">
              <a:buFont typeface="Wingdings" panose="05000000000000000000" pitchFamily="2" charset="2"/>
              <a:buChar char="Ø"/>
              <a:defRPr/>
            </a:pPr>
            <a:r>
              <a:rPr lang="en-US" sz="1800" dirty="0"/>
              <a:t>Contractor To Be Selected By March 20</a:t>
            </a:r>
          </a:p>
          <a:p>
            <a:pPr marL="914263" lvl="1" indent="-457200" defTabSz="457200">
              <a:buFont typeface="Wingdings" panose="05000000000000000000" pitchFamily="2" charset="2"/>
              <a:buChar char="Ø"/>
              <a:defRPr/>
            </a:pPr>
            <a:r>
              <a:rPr lang="en-US" sz="1800" dirty="0"/>
              <a:t>Start Date:  May 2023 (depending upon weather)</a:t>
            </a:r>
          </a:p>
          <a:p>
            <a:pPr marL="914263" lvl="1" indent="-457200" defTabSz="457200">
              <a:buFont typeface="Wingdings" panose="05000000000000000000" pitchFamily="2" charset="2"/>
              <a:buChar char="Ø"/>
              <a:defRPr/>
            </a:pPr>
            <a:r>
              <a:rPr lang="en-US" sz="1800" dirty="0"/>
              <a:t>Anticipated Completion Date:  August 2023</a:t>
            </a:r>
          </a:p>
          <a:p>
            <a:pPr marL="914263" lvl="1" indent="-457200" defTabSz="457200">
              <a:buFont typeface="Wingdings" panose="05000000000000000000" pitchFamily="2" charset="2"/>
              <a:buChar char="Ø"/>
              <a:defRPr/>
            </a:pPr>
            <a:r>
              <a:rPr lang="en-US" sz="1800" dirty="0"/>
              <a:t>Financing:  None required</a:t>
            </a:r>
          </a:p>
          <a:p>
            <a:pPr marL="914263" lvl="1" indent="-457200" defTabSz="457200">
              <a:buFont typeface="Wingdings" panose="05000000000000000000" pitchFamily="2" charset="2"/>
              <a:buChar char="Ø"/>
              <a:defRPr/>
            </a:pPr>
            <a:r>
              <a:rPr lang="en-US" sz="1800" dirty="0"/>
              <a:t>Objective: No additional fees, borrowing or assessments required to replace system</a:t>
            </a:r>
          </a:p>
          <a:p>
            <a:pPr marL="0" marR="0" lvl="0" indent="0" defTabSz="457200" fontAlgn="auto">
              <a:tabLst/>
              <a:defRPr/>
            </a:pPr>
            <a:endParaRPr lang="en-US" sz="2400" b="1" dirty="0"/>
          </a:p>
        </p:txBody>
      </p:sp>
      <p:pic>
        <p:nvPicPr>
          <p:cNvPr id="5" name="Picture 4" descr="A picture containing outdoor, ground, person, person&#10;&#10;Description automatically generated">
            <a:extLst>
              <a:ext uri="{FF2B5EF4-FFF2-40B4-BE49-F238E27FC236}">
                <a16:creationId xmlns:a16="http://schemas.microsoft.com/office/drawing/2014/main" id="{ECD5F747-2D8C-D9D6-A29B-61679B604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12" y="4225918"/>
            <a:ext cx="3046649" cy="228498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62AB984-B5F4-2702-9F42-C0E537EF41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648" y="3702193"/>
            <a:ext cx="2512063" cy="3000375"/>
          </a:xfrm>
          <a:prstGeom prst="rect">
            <a:avLst/>
          </a:prstGeom>
        </p:spPr>
      </p:pic>
    </p:spTree>
    <p:extLst>
      <p:ext uri="{BB962C8B-B14F-4D97-AF65-F5344CB8AC3E}">
        <p14:creationId xmlns:p14="http://schemas.microsoft.com/office/powerpoint/2010/main" val="2997200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A515169-C118-F13B-959C-F142063D2A2A}"/>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0" y="0"/>
            <a:ext cx="12188825" cy="1771650"/>
          </a:xfrm>
          <a:prstGeom prst="rect">
            <a:avLst/>
          </a:prstGeom>
        </p:spPr>
      </p:pic>
      <p:sp>
        <p:nvSpPr>
          <p:cNvPr id="2" name="Title 1"/>
          <p:cNvSpPr>
            <a:spLocks noGrp="1"/>
          </p:cNvSpPr>
          <p:nvPr>
            <p:ph type="title"/>
          </p:nvPr>
        </p:nvSpPr>
        <p:spPr>
          <a:xfrm>
            <a:off x="531812" y="228599"/>
            <a:ext cx="10591802" cy="1143001"/>
          </a:xfrm>
        </p:spPr>
        <p:txBody>
          <a:bodyPr anchor="b">
            <a:noAutofit/>
          </a:bodyPr>
          <a:lstStyle/>
          <a:p>
            <a:pPr algn="r"/>
            <a:r>
              <a:rPr lang="en-US" sz="3600" dirty="0">
                <a:solidFill>
                  <a:schemeClr val="tx1"/>
                </a:solidFill>
              </a:rPr>
              <a:t>2023 Metro District Election Process - </a:t>
            </a:r>
            <a:br>
              <a:rPr lang="en-US" sz="3600" dirty="0">
                <a:solidFill>
                  <a:schemeClr val="tx1"/>
                </a:solidFill>
              </a:rPr>
            </a:br>
            <a:r>
              <a:rPr lang="en-US" sz="3600" dirty="0">
                <a:solidFill>
                  <a:schemeClr val="tx1"/>
                </a:solidFill>
              </a:rPr>
              <a:t>– Rebecca Harris (Walker-Schooler)</a:t>
            </a: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103187" y="1771650"/>
            <a:ext cx="5525256" cy="4972050"/>
          </a:xfrm>
        </p:spPr>
        <p:txBody>
          <a:bodyPr>
            <a:noAutofit/>
          </a:bodyPr>
          <a:lstStyle/>
          <a:p>
            <a:pPr marL="457200" marR="0" lvl="0" indent="-457200" defTabSz="457200" fontAlgn="auto">
              <a:buFont typeface="Wingdings" panose="05000000000000000000" pitchFamily="2" charset="2"/>
              <a:buChar char="Ø"/>
              <a:tabLst/>
              <a:defRPr/>
            </a:pPr>
            <a:r>
              <a:rPr lang="en-US" sz="1800" dirty="0"/>
              <a:t>Due to changes in State Election Laws and a move to rotating terms, 2 CP Metro District Board seats are open for election this May for 4-yr. terms</a:t>
            </a:r>
          </a:p>
          <a:p>
            <a:pPr marL="342900" marR="0" lvl="0" indent="-342900" defTabSz="457200" fontAlgn="auto">
              <a:buFont typeface="Wingdings" panose="05000000000000000000" pitchFamily="2" charset="2"/>
              <a:buChar char="Ø"/>
              <a:tabLst/>
              <a:defRPr/>
            </a:pPr>
            <a:r>
              <a:rPr lang="en-US" sz="1800" dirty="0"/>
              <a:t>Self-nomination forms are available online at </a:t>
            </a:r>
            <a:r>
              <a:rPr lang="en-US" sz="1800" dirty="0">
                <a:solidFill>
                  <a:schemeClr val="bg2">
                    <a:lumMod val="20000"/>
                    <a:lumOff val="80000"/>
                  </a:schemeClr>
                </a:solidFill>
                <a:hlinkClick r:id="rId4">
                  <a:extLst>
                    <a:ext uri="{A12FA001-AC4F-418D-AE19-62706E023703}">
                      <ahyp:hlinkClr xmlns:ahyp="http://schemas.microsoft.com/office/drawing/2018/hyperlinkcolor" val="tx"/>
                    </a:ext>
                  </a:extLst>
                </a:hlinkClick>
              </a:rPr>
              <a:t>https://cathedralpinesmd.colorado.gov/elections-0</a:t>
            </a:r>
            <a:r>
              <a:rPr lang="en-US" sz="1800" dirty="0">
                <a:solidFill>
                  <a:schemeClr val="bg2">
                    <a:lumMod val="20000"/>
                    <a:lumOff val="80000"/>
                  </a:schemeClr>
                </a:solidFill>
              </a:rPr>
              <a:t> </a:t>
            </a:r>
          </a:p>
          <a:p>
            <a:pPr marL="342900" marR="0" lvl="0" indent="-342900" defTabSz="457200" fontAlgn="auto">
              <a:buFont typeface="Wingdings" panose="05000000000000000000" pitchFamily="2" charset="2"/>
              <a:buChar char="Ø"/>
              <a:tabLst/>
              <a:defRPr/>
            </a:pPr>
            <a:r>
              <a:rPr lang="en-US" sz="1800" dirty="0"/>
              <a:t>Important Deadline:</a:t>
            </a:r>
          </a:p>
          <a:p>
            <a:pPr marL="719887" lvl="1" indent="-342900" defTabSz="457200">
              <a:buFont typeface="Wingdings" panose="05000000000000000000" pitchFamily="2" charset="2"/>
              <a:buChar char="Ø"/>
              <a:defRPr/>
            </a:pPr>
            <a:r>
              <a:rPr lang="en-US" sz="1600" dirty="0"/>
              <a:t>Self-Nomination forms are due </a:t>
            </a:r>
            <a:r>
              <a:rPr lang="en-US" sz="1600" b="1" dirty="0">
                <a:solidFill>
                  <a:srgbClr val="FFFF00"/>
                </a:solidFill>
              </a:rPr>
              <a:t>February 24, 2023</a:t>
            </a:r>
          </a:p>
          <a:p>
            <a:pPr marL="719887" lvl="1" indent="-342900" defTabSz="457200">
              <a:buFont typeface="Wingdings" panose="05000000000000000000" pitchFamily="2" charset="2"/>
              <a:buChar char="Ø"/>
              <a:defRPr/>
            </a:pPr>
            <a:r>
              <a:rPr lang="en-US" sz="1600" dirty="0"/>
              <a:t>Write-in Candidate Deadline is </a:t>
            </a:r>
            <a:r>
              <a:rPr lang="en-US" sz="1600" b="1" dirty="0">
                <a:solidFill>
                  <a:srgbClr val="FFFF00"/>
                </a:solidFill>
              </a:rPr>
              <a:t>February 27, 2023</a:t>
            </a:r>
            <a:r>
              <a:rPr lang="en-US" sz="1600" dirty="0"/>
              <a:t>, </a:t>
            </a:r>
            <a:r>
              <a:rPr lang="en-US" sz="1600" b="1" dirty="0">
                <a:solidFill>
                  <a:srgbClr val="FFFF00"/>
                </a:solidFill>
              </a:rPr>
              <a:t>by 5:00pm</a:t>
            </a:r>
          </a:p>
          <a:p>
            <a:pPr marL="719887" lvl="1" indent="-342900" defTabSz="457200">
              <a:buFont typeface="Wingdings" panose="05000000000000000000" pitchFamily="2" charset="2"/>
              <a:buChar char="Ø"/>
              <a:defRPr/>
            </a:pPr>
            <a:r>
              <a:rPr lang="en-US" sz="1600" dirty="0"/>
              <a:t>Notice of Cancellation (if applicable) is </a:t>
            </a:r>
            <a:r>
              <a:rPr lang="en-US" sz="1600" b="1" dirty="0">
                <a:solidFill>
                  <a:srgbClr val="FFFF00"/>
                </a:solidFill>
              </a:rPr>
              <a:t>February 28, 2023</a:t>
            </a:r>
          </a:p>
          <a:p>
            <a:pPr marL="719887" lvl="1" indent="-342900" defTabSz="457200">
              <a:buFont typeface="Wingdings" panose="05000000000000000000" pitchFamily="2" charset="2"/>
              <a:buChar char="Ø"/>
              <a:defRPr/>
            </a:pPr>
            <a:r>
              <a:rPr lang="en-US" sz="1600" dirty="0"/>
              <a:t>Election (if applicable) is </a:t>
            </a:r>
            <a:r>
              <a:rPr lang="en-US" sz="1600" b="1" dirty="0">
                <a:solidFill>
                  <a:srgbClr val="FFFF00"/>
                </a:solidFill>
              </a:rPr>
              <a:t>May 2, 2023</a:t>
            </a:r>
          </a:p>
          <a:p>
            <a:pPr marL="342900" indent="-342900" defTabSz="457200">
              <a:buFont typeface="Wingdings" panose="05000000000000000000" pitchFamily="2" charset="2"/>
              <a:buChar char="Ø"/>
              <a:defRPr/>
            </a:pPr>
            <a:r>
              <a:rPr lang="en-US" sz="1800" dirty="0"/>
              <a:t>Election Process overseen by Teak Simonton, our Designated Election Official (DEO)</a:t>
            </a:r>
          </a:p>
          <a:p>
            <a:pPr marL="342900" marR="0" lvl="0" indent="-342900" defTabSz="457200" fontAlgn="auto">
              <a:buFont typeface="Wingdings" panose="05000000000000000000" pitchFamily="2" charset="2"/>
              <a:buChar char="Ø"/>
              <a:tabLst/>
              <a:defRPr/>
            </a:pPr>
            <a:endParaRPr lang="en-US" sz="1800" dirty="0"/>
          </a:p>
        </p:txBody>
      </p:sp>
      <p:sp>
        <p:nvSpPr>
          <p:cNvPr id="6" name="TextBox 5">
            <a:extLst>
              <a:ext uri="{FF2B5EF4-FFF2-40B4-BE49-F238E27FC236}">
                <a16:creationId xmlns:a16="http://schemas.microsoft.com/office/drawing/2014/main" id="{3CE6617F-F6A0-18B0-CE42-1C2ADB64A2EC}"/>
              </a:ext>
            </a:extLst>
          </p:cNvPr>
          <p:cNvSpPr txBox="1"/>
          <p:nvPr/>
        </p:nvSpPr>
        <p:spPr>
          <a:xfrm>
            <a:off x="3053853" y="1233041"/>
            <a:ext cx="5777906" cy="1077218"/>
          </a:xfrm>
          <a:prstGeom prst="rect">
            <a:avLst/>
          </a:prstGeom>
          <a:noFill/>
        </p:spPr>
        <p:txBody>
          <a:bodyPr wrap="square" rtlCol="0">
            <a:spAutoFit/>
          </a:bodyPr>
          <a:lstStyle/>
          <a:p>
            <a:r>
              <a:rPr lang="en-US" sz="3200" b="1" dirty="0">
                <a:solidFill>
                  <a:srgbClr val="FFFF00"/>
                </a:solidFill>
              </a:rPr>
              <a:t>Metro Board Openings in 2023</a:t>
            </a:r>
            <a:endParaRPr lang="en-US" sz="3200" dirty="0">
              <a:solidFill>
                <a:srgbClr val="FFFF00"/>
              </a:solidFill>
            </a:endParaRPr>
          </a:p>
          <a:p>
            <a:endParaRPr lang="en-US" sz="3200" dirty="0">
              <a:solidFill>
                <a:srgbClr val="FFFF00"/>
              </a:solidFill>
            </a:endParaRPr>
          </a:p>
        </p:txBody>
      </p:sp>
      <p:sp>
        <p:nvSpPr>
          <p:cNvPr id="7" name="Content Placeholder 2">
            <a:extLst>
              <a:ext uri="{FF2B5EF4-FFF2-40B4-BE49-F238E27FC236}">
                <a16:creationId xmlns:a16="http://schemas.microsoft.com/office/drawing/2014/main" id="{4AF4F0C8-D0AA-6BA9-29E6-E9A0B0FF328D}"/>
              </a:ext>
            </a:extLst>
          </p:cNvPr>
          <p:cNvSpPr txBox="1">
            <a:spLocks/>
          </p:cNvSpPr>
          <p:nvPr/>
        </p:nvSpPr>
        <p:spPr>
          <a:xfrm>
            <a:off x="5827713" y="1771650"/>
            <a:ext cx="5954712" cy="4972050"/>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797" indent="-305908" algn="l" defTabSz="457063" rtl="0" eaLnBrk="1" latinLnBrk="0" hangingPunct="1">
              <a:spcBef>
                <a:spcPct val="20000"/>
              </a:spcBef>
              <a:spcAft>
                <a:spcPts val="600"/>
              </a:spcAft>
              <a:buClr>
                <a:schemeClr val="tx2"/>
              </a:buClr>
              <a:buSzPct val="70000"/>
              <a:buFont typeface="Wingdings 2" charset="2"/>
              <a:buChar char=""/>
              <a:defRPr sz="19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784" indent="-269919" algn="l" defTabSz="457063" rtl="0" eaLnBrk="1" latinLnBrk="0" hangingPunct="1">
              <a:spcBef>
                <a:spcPct val="20000"/>
              </a:spcBef>
              <a:spcAft>
                <a:spcPts val="600"/>
              </a:spcAft>
              <a:buClr>
                <a:schemeClr val="tx2"/>
              </a:buClr>
              <a:buSzPct val="70000"/>
              <a:buFont typeface="Wingdings 2" charset="2"/>
              <a:buChar char=""/>
              <a:defRPr sz="1799"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692" indent="-215935" algn="l" defTabSz="457063"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584"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498" indent="-215935"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3996"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079"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163"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5268" indent="-228531" algn="l" defTabSz="457063"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342900" indent="-342900" defTabSz="457200">
              <a:buFont typeface="Wingdings" panose="05000000000000000000" pitchFamily="2" charset="2"/>
              <a:buChar char="Ø"/>
              <a:defRPr/>
            </a:pPr>
            <a:r>
              <a:rPr lang="en-US" sz="1800" dirty="0"/>
              <a:t>Requirements to run for Metro District Board Seat are (defined as Eligible Elector):</a:t>
            </a:r>
          </a:p>
          <a:p>
            <a:pPr marL="742830" lvl="1" indent="-342900" defTabSz="457200">
              <a:buFont typeface="Wingdings" panose="05000000000000000000" pitchFamily="2" charset="2"/>
              <a:buChar char="ü"/>
              <a:defRPr/>
            </a:pPr>
            <a:r>
              <a:rPr lang="en-US" sz="1800" dirty="0"/>
              <a:t>Registered to Vote in Colorado AND either;</a:t>
            </a:r>
          </a:p>
          <a:p>
            <a:pPr marL="1048738" lvl="2" indent="-342900" defTabSz="457200">
              <a:buFont typeface="Courier New" panose="02070309020205020404" pitchFamily="49" charset="0"/>
              <a:buChar char="o"/>
              <a:defRPr/>
            </a:pPr>
            <a:r>
              <a:rPr lang="en-US" sz="1601" dirty="0"/>
              <a:t>Resident of the District, or</a:t>
            </a:r>
          </a:p>
          <a:p>
            <a:pPr marL="1048738" lvl="2" indent="-342900" defTabSz="457200">
              <a:buFont typeface="Courier New" panose="02070309020205020404" pitchFamily="49" charset="0"/>
              <a:buChar char="o"/>
              <a:defRPr/>
            </a:pPr>
            <a:r>
              <a:rPr lang="en-US" sz="1601" dirty="0"/>
              <a:t>The owner (or spouse of the owner) of taxable real or personal property situated in the District </a:t>
            </a:r>
          </a:p>
          <a:p>
            <a:pPr marL="719887" lvl="1" indent="-342900" defTabSz="457200">
              <a:buFont typeface="Wingdings" panose="05000000000000000000" pitchFamily="2" charset="2"/>
              <a:buChar char="ü"/>
              <a:defRPr/>
            </a:pPr>
            <a:r>
              <a:rPr lang="en-US" sz="1800" dirty="0"/>
              <a:t>Non-compensated position</a:t>
            </a:r>
          </a:p>
          <a:p>
            <a:pPr marL="662737" lvl="1" indent="-285750" defTabSz="457200">
              <a:buFont typeface="Wingdings" panose="05000000000000000000" pitchFamily="2" charset="2"/>
              <a:buChar char="ü"/>
              <a:defRPr/>
            </a:pPr>
            <a:r>
              <a:rPr lang="en-US" sz="1800" dirty="0">
                <a:solidFill>
                  <a:schemeClr val="tx1"/>
                </a:solidFill>
              </a:rPr>
              <a:t>Normally requires 15-20 hr. commitment/month</a:t>
            </a:r>
          </a:p>
          <a:p>
            <a:pPr marL="0" indent="0" algn="ctr" defTabSz="457200">
              <a:buNone/>
              <a:defRPr/>
            </a:pPr>
            <a:endParaRPr lang="en-US" sz="1800" b="1" u="sng" dirty="0">
              <a:solidFill>
                <a:srgbClr val="FFFF00"/>
              </a:solidFill>
            </a:endParaRPr>
          </a:p>
          <a:p>
            <a:pPr marL="0" indent="0" algn="ctr" defTabSz="457200">
              <a:buNone/>
              <a:defRPr/>
            </a:pPr>
            <a:r>
              <a:rPr lang="en-US" sz="1800" b="1" u="sng" dirty="0">
                <a:solidFill>
                  <a:srgbClr val="FFFF00"/>
                </a:solidFill>
              </a:rPr>
              <a:t>Current Status of Election:</a:t>
            </a:r>
          </a:p>
          <a:p>
            <a:pPr marL="0" indent="0" algn="ctr" defTabSz="457200">
              <a:buNone/>
              <a:defRPr/>
            </a:pPr>
            <a:r>
              <a:rPr lang="en-US" sz="1800" b="1" dirty="0">
                <a:solidFill>
                  <a:srgbClr val="FFFF00"/>
                </a:solidFill>
              </a:rPr>
              <a:t>Self Nominations received: 4</a:t>
            </a:r>
          </a:p>
          <a:p>
            <a:pPr marL="0" indent="0" algn="ctr" defTabSz="457200">
              <a:buNone/>
              <a:defRPr/>
            </a:pPr>
            <a:r>
              <a:rPr lang="en-US" sz="1800" b="1" dirty="0">
                <a:solidFill>
                  <a:srgbClr val="FFFF00"/>
                </a:solidFill>
              </a:rPr>
              <a:t>Seats up for Election: 2</a:t>
            </a:r>
          </a:p>
        </p:txBody>
      </p:sp>
      <p:sp>
        <p:nvSpPr>
          <p:cNvPr id="3" name="Rectangle 2">
            <a:extLst>
              <a:ext uri="{FF2B5EF4-FFF2-40B4-BE49-F238E27FC236}">
                <a16:creationId xmlns:a16="http://schemas.microsoft.com/office/drawing/2014/main" id="{F3121B72-1783-C751-BDF5-67487F965C5F}"/>
              </a:ext>
            </a:extLst>
          </p:cNvPr>
          <p:cNvSpPr/>
          <p:nvPr/>
        </p:nvSpPr>
        <p:spPr>
          <a:xfrm>
            <a:off x="6984823" y="4855414"/>
            <a:ext cx="3458424" cy="153908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3606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54717" y="609600"/>
            <a:ext cx="7650178" cy="970450"/>
          </a:xfrm>
        </p:spPr>
        <p:txBody>
          <a:bodyPr vert="horz" lIns="91440" tIns="45720" rIns="91440" bIns="45720" rtlCol="0" anchor="ctr">
            <a:noAutofit/>
          </a:bodyPr>
          <a:lstStyle/>
          <a:p>
            <a:pPr algn="r" defTabSz="457200">
              <a:lnSpc>
                <a:spcPct val="90000"/>
              </a:lnSpc>
            </a:pPr>
            <a:r>
              <a:rPr lang="en-US" sz="3600" dirty="0"/>
              <a:t>2023 Metro District Election Process </a:t>
            </a:r>
            <a:br>
              <a:rPr lang="en-US" sz="3600" dirty="0"/>
            </a:br>
            <a:r>
              <a:rPr lang="en-US" sz="3600" dirty="0"/>
              <a:t>– Rebecca Harris</a:t>
            </a:r>
          </a:p>
        </p:txBody>
      </p:sp>
      <p:pic>
        <p:nvPicPr>
          <p:cNvPr id="19" name="Picture 18">
            <a:extLst>
              <a:ext uri="{FF2B5EF4-FFF2-40B4-BE49-F238E27FC236}">
                <a16:creationId xmlns:a16="http://schemas.microsoft.com/office/drawing/2014/main" id="{EEC40117-483D-427D-8075-E9FEE9347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10646" y="1"/>
            <a:ext cx="4689310" cy="6858000"/>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88FF4735-469F-6B64-4A6A-73BC4029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235" r="-5" b="-5"/>
          <a:stretch/>
        </p:blipFill>
        <p:spPr>
          <a:xfrm>
            <a:off x="643171" y="643464"/>
            <a:ext cx="3550987" cy="2706796"/>
          </a:xfrm>
          <a:prstGeom prst="rect">
            <a:avLst/>
          </a:prstGeom>
        </p:spPr>
      </p:pic>
      <p:pic>
        <p:nvPicPr>
          <p:cNvPr id="6" name="Picture 5" descr="Logo&#10;&#10;Description automatically generated with medium confidence">
            <a:extLst>
              <a:ext uri="{FF2B5EF4-FFF2-40B4-BE49-F238E27FC236}">
                <a16:creationId xmlns:a16="http://schemas.microsoft.com/office/drawing/2014/main" id="{148C4859-5C15-B2AB-BA84-1B47D22C84F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3326" b="85558" l="10000" r="90000"/>
                    </a14:imgEffect>
                  </a14:imgLayer>
                </a14:imgProps>
              </a:ext>
              <a:ext uri="{28A0092B-C50C-407E-A947-70E740481C1C}">
                <a14:useLocalDpi xmlns:a14="http://schemas.microsoft.com/office/drawing/2010/main" val="0"/>
              </a:ext>
            </a:extLst>
          </a:blip>
          <a:srcRect t="4297" r="-2" b="5413"/>
          <a:stretch/>
        </p:blipFill>
        <p:spPr>
          <a:xfrm>
            <a:off x="558515" y="3608122"/>
            <a:ext cx="3550987" cy="2706794"/>
          </a:xfrm>
          <a:prstGeom prst="rect">
            <a:avLst/>
          </a:prstGeom>
        </p:spPr>
      </p:pic>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212819" y="1580050"/>
            <a:ext cx="6442671" cy="4838857"/>
          </a:xfrm>
        </p:spPr>
        <p:txBody>
          <a:bodyPr vert="horz" lIns="91440" tIns="45720" rIns="91440" bIns="45720" rtlCol="0" anchor="t">
            <a:normAutofit fontScale="92500" lnSpcReduction="10000"/>
          </a:bodyPr>
          <a:lstStyle/>
          <a:p>
            <a:pPr marL="457200" marR="0" lvl="0" indent="-457200" defTabSz="457200" fontAlgn="auto">
              <a:lnSpc>
                <a:spcPct val="90000"/>
              </a:lnSpc>
              <a:buFont typeface="Wingdings" panose="05000000000000000000" pitchFamily="2" charset="2"/>
              <a:buChar char="q"/>
              <a:tabLst/>
              <a:defRPr/>
            </a:pPr>
            <a:r>
              <a:rPr lang="en-US" sz="2800" b="1" dirty="0">
                <a:solidFill>
                  <a:srgbClr val="FFFF00"/>
                </a:solidFill>
              </a:rPr>
              <a:t>Cost of an Election:</a:t>
            </a:r>
          </a:p>
          <a:p>
            <a:pPr marL="742830" lvl="1" indent="-342900" defTabSz="457200">
              <a:lnSpc>
                <a:spcPct val="90000"/>
              </a:lnSpc>
              <a:buFont typeface="Wingdings" panose="05000000000000000000" pitchFamily="2" charset="2"/>
              <a:buChar char="ü"/>
              <a:defRPr/>
            </a:pPr>
            <a:r>
              <a:rPr lang="en-US" sz="1800" dirty="0"/>
              <a:t>If the same number of nominations are received for the number of seats available, the Election can be cancelled, and those Nominees are elected to the open seats at the May Board meeting</a:t>
            </a:r>
          </a:p>
          <a:p>
            <a:pPr marL="742830" lvl="1" indent="-342900" defTabSz="457200">
              <a:lnSpc>
                <a:spcPct val="90000"/>
              </a:lnSpc>
              <a:buFont typeface="Wingdings" panose="05000000000000000000" pitchFamily="2" charset="2"/>
              <a:buChar char="ü"/>
              <a:defRPr/>
            </a:pPr>
            <a:r>
              <a:rPr lang="en-US" sz="1800" dirty="0"/>
              <a:t>If more nominations are received than seats available, the Election will be held May 2, 2023 via El Paso County mail-in ballots sent to all registered voters in community</a:t>
            </a:r>
          </a:p>
          <a:p>
            <a:pPr marL="742830" lvl="1" indent="-342900" defTabSz="457200">
              <a:lnSpc>
                <a:spcPct val="90000"/>
              </a:lnSpc>
              <a:buFont typeface="Wingdings" panose="05000000000000000000" pitchFamily="2" charset="2"/>
              <a:buChar char="ü"/>
              <a:defRPr/>
            </a:pPr>
            <a:r>
              <a:rPr lang="en-US" sz="1800" dirty="0"/>
              <a:t>Based upon election results, the two candidates receiving the highest number of votes will be seated </a:t>
            </a:r>
            <a:r>
              <a:rPr lang="en-US" sz="1800"/>
              <a:t>at the May </a:t>
            </a:r>
            <a:r>
              <a:rPr lang="en-US" sz="1800" dirty="0"/>
              <a:t>Metro Board meeting</a:t>
            </a:r>
          </a:p>
          <a:p>
            <a:pPr marL="742830" lvl="1" indent="-342900" defTabSz="457200">
              <a:lnSpc>
                <a:spcPct val="90000"/>
              </a:lnSpc>
              <a:buFont typeface="Wingdings" panose="05000000000000000000" pitchFamily="2" charset="2"/>
              <a:buChar char="ü"/>
              <a:defRPr/>
            </a:pPr>
            <a:r>
              <a:rPr lang="en-US" sz="1800" dirty="0">
                <a:solidFill>
                  <a:srgbClr val="FFFF00"/>
                </a:solidFill>
              </a:rPr>
              <a:t>An election cost for Cathedral Pines Metro District are estimated to be $25,000-30,000 </a:t>
            </a:r>
            <a:r>
              <a:rPr lang="en-US" sz="1800" dirty="0"/>
              <a:t>to compensate required Designated Election Official and judges, necessary legal counsel guidance, and materials to hold an election (ballots, postage, etc.)</a:t>
            </a:r>
          </a:p>
          <a:p>
            <a:pPr marL="742830" lvl="1" indent="-342900" defTabSz="457200">
              <a:lnSpc>
                <a:spcPct val="90000"/>
              </a:lnSpc>
              <a:buFont typeface="Wingdings" panose="05000000000000000000" pitchFamily="2" charset="2"/>
              <a:buChar char="ü"/>
              <a:defRPr/>
            </a:pPr>
            <a:r>
              <a:rPr lang="en-US" sz="1800" dirty="0"/>
              <a:t>Cathedral Pines has included the anticipated cost in the adopted 2023 budget</a:t>
            </a:r>
          </a:p>
        </p:txBody>
      </p:sp>
    </p:spTree>
    <p:extLst>
      <p:ext uri="{BB962C8B-B14F-4D97-AF65-F5344CB8AC3E}">
        <p14:creationId xmlns:p14="http://schemas.microsoft.com/office/powerpoint/2010/main" val="776650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557" y="609600"/>
            <a:ext cx="5976515" cy="970450"/>
          </a:xfrm>
        </p:spPr>
        <p:txBody>
          <a:bodyPr vert="horz" lIns="91440" tIns="45720" rIns="91440" bIns="45720" rtlCol="0" anchor="ctr">
            <a:normAutofit/>
          </a:bodyPr>
          <a:lstStyle/>
          <a:p>
            <a:pPr defTabSz="457200">
              <a:lnSpc>
                <a:spcPct val="90000"/>
              </a:lnSpc>
            </a:pPr>
            <a:r>
              <a:rPr lang="en-US" sz="2800" dirty="0"/>
              <a:t>2022 Metro District Accomplishments </a:t>
            </a:r>
            <a:br>
              <a:rPr lang="en-US" sz="2800" dirty="0"/>
            </a:br>
            <a:endParaRPr lang="en-US" sz="2800" dirty="0"/>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913557" y="1828801"/>
            <a:ext cx="5976515" cy="3866048"/>
          </a:xfrm>
        </p:spPr>
        <p:txBody>
          <a:bodyPr vert="horz" lIns="91440" tIns="45720" rIns="91440" bIns="45720" rtlCol="0" anchor="ctr">
            <a:normAutofit/>
          </a:bodyPr>
          <a:lstStyle/>
          <a:p>
            <a:pPr defTabSz="457200"/>
            <a:r>
              <a:rPr lang="en-US" sz="1700" b="1"/>
              <a:t>Financial Performance</a:t>
            </a:r>
          </a:p>
          <a:p>
            <a:pPr lvl="1" defTabSz="457200">
              <a:buFont typeface="Wingdings 2" charset="2"/>
              <a:buChar char="Ø"/>
            </a:pPr>
            <a:r>
              <a:rPr lang="en-US" sz="1700" b="1"/>
              <a:t>Minimize impact of unexpected expenses</a:t>
            </a:r>
          </a:p>
          <a:p>
            <a:pPr marL="449865" lvl="1" indent="0" defTabSz="457200">
              <a:buFont typeface="Wingdings 2" charset="2"/>
              <a:buNone/>
            </a:pPr>
            <a:r>
              <a:rPr lang="en-US" sz="1700" b="1"/>
              <a:t>		Board Election</a:t>
            </a:r>
          </a:p>
          <a:p>
            <a:pPr marL="449865" lvl="1" indent="0" defTabSz="457200">
              <a:buFont typeface="Wingdings 2" charset="2"/>
              <a:buNone/>
            </a:pPr>
            <a:r>
              <a:rPr lang="en-US" sz="1700" b="1"/>
              <a:t>		Irrigation System Breakdowns</a:t>
            </a:r>
          </a:p>
          <a:p>
            <a:pPr lvl="1" defTabSz="457200">
              <a:buFont typeface="Wingdings 2" charset="2"/>
              <a:buChar char="Ø"/>
            </a:pPr>
            <a:r>
              <a:rPr lang="en-US" sz="1700" b="1"/>
              <a:t>Manage shortfall in projected Lodge rentals by reducing expenses</a:t>
            </a:r>
          </a:p>
          <a:p>
            <a:pPr lvl="1" defTabSz="457200">
              <a:buFont typeface="Wingdings 2" charset="2"/>
              <a:buChar char="Ø"/>
            </a:pPr>
            <a:r>
              <a:rPr lang="en-US" sz="1700" b="1"/>
              <a:t>Continue to build Contingency and Reserve Funds</a:t>
            </a:r>
          </a:p>
          <a:p>
            <a:pPr lvl="1" defTabSz="457200">
              <a:buFont typeface="Wingdings 2" charset="2"/>
              <a:buChar char="Ø"/>
            </a:pPr>
            <a:r>
              <a:rPr lang="en-US" sz="1700" b="1"/>
              <a:t>Fund Lodge improvements through operating budget</a:t>
            </a:r>
          </a:p>
          <a:p>
            <a:pPr lvl="1" defTabSz="457200">
              <a:buFont typeface="Wingdings 2" charset="2"/>
              <a:buChar char="Ø"/>
            </a:pPr>
            <a:r>
              <a:rPr lang="en-US" sz="1700" b="1"/>
              <a:t>Maintain Mill Levy</a:t>
            </a:r>
          </a:p>
          <a:p>
            <a:pPr lvl="1" defTabSz="457200">
              <a:buFont typeface="Wingdings 2" charset="2"/>
              <a:buChar char="Ø"/>
            </a:pPr>
            <a:r>
              <a:rPr lang="en-US" sz="1700" b="1"/>
              <a:t>Pursue FEMA Claim</a:t>
            </a:r>
          </a:p>
          <a:p>
            <a:pPr defTabSz="457200">
              <a:buFont typeface="Wingdings 2" charset="2"/>
              <a:buChar char="Ø"/>
            </a:pPr>
            <a:endParaRPr lang="en-US" sz="1700" b="1"/>
          </a:p>
        </p:txBody>
      </p:sp>
      <p:pic>
        <p:nvPicPr>
          <p:cNvPr id="19" name="Picture 18">
            <a:extLst>
              <a:ext uri="{FF2B5EF4-FFF2-40B4-BE49-F238E27FC236}">
                <a16:creationId xmlns:a16="http://schemas.microsoft.com/office/drawing/2014/main" id="{00E47F43-F797-45EA-A343-2BEADF0F1E7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964" r="2807" b="1446"/>
          <a:stretch/>
        </p:blipFill>
        <p:spPr>
          <a:xfrm>
            <a:off x="7231021" y="1"/>
            <a:ext cx="4957804" cy="6858000"/>
          </a:xfrm>
          <a:prstGeom prst="rect">
            <a:avLst/>
          </a:prstGeom>
        </p:spPr>
      </p:pic>
      <p:pic>
        <p:nvPicPr>
          <p:cNvPr id="9" name="Picture 8">
            <a:extLst>
              <a:ext uri="{FF2B5EF4-FFF2-40B4-BE49-F238E27FC236}">
                <a16:creationId xmlns:a16="http://schemas.microsoft.com/office/drawing/2014/main" id="{3783CC4F-0680-5947-43CE-D9FB302EF284}"/>
              </a:ext>
            </a:extLst>
          </p:cNvPr>
          <p:cNvPicPr>
            <a:picLocks noChangeAspect="1"/>
          </p:cNvPicPr>
          <p:nvPr/>
        </p:nvPicPr>
        <p:blipFill>
          <a:blip r:embed="rId5"/>
          <a:stretch>
            <a:fillRect/>
          </a:stretch>
        </p:blipFill>
        <p:spPr>
          <a:xfrm>
            <a:off x="7353077" y="501082"/>
            <a:ext cx="4713692" cy="3193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B550ED6-5C94-EAB1-C10B-D9CEC74E3711}"/>
              </a:ext>
            </a:extLst>
          </p:cNvPr>
          <p:cNvPicPr>
            <a:picLocks noChangeAspect="1"/>
          </p:cNvPicPr>
          <p:nvPr/>
        </p:nvPicPr>
        <p:blipFill>
          <a:blip r:embed="rId6"/>
          <a:stretch>
            <a:fillRect/>
          </a:stretch>
        </p:blipFill>
        <p:spPr>
          <a:xfrm>
            <a:off x="7353077" y="4182009"/>
            <a:ext cx="4713692" cy="2221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892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60962" y="774686"/>
            <a:ext cx="4176779" cy="1200699"/>
          </a:xfrm>
        </p:spPr>
        <p:txBody>
          <a:bodyPr vert="horz" lIns="91440" tIns="45720" rIns="91440" bIns="45720" rtlCol="0" anchor="ctr">
            <a:normAutofit fontScale="90000"/>
          </a:bodyPr>
          <a:lstStyle/>
          <a:p>
            <a:pPr defTabSz="457200"/>
            <a:r>
              <a:rPr lang="en-US" sz="3600" dirty="0">
                <a:solidFill>
                  <a:schemeClr val="tx2"/>
                </a:solidFill>
              </a:rPr>
              <a:t>Metro District Board of Directors 2022/23</a:t>
            </a:r>
          </a:p>
        </p:txBody>
      </p:sp>
      <p:graphicFrame>
        <p:nvGraphicFramePr>
          <p:cNvPr id="16" name="Content Placeholder 2">
            <a:extLst>
              <a:ext uri="{FF2B5EF4-FFF2-40B4-BE49-F238E27FC236}">
                <a16:creationId xmlns:a16="http://schemas.microsoft.com/office/drawing/2014/main" id="{F9FCE427-A025-CC4D-2E27-A4881658307A}"/>
              </a:ext>
            </a:extLst>
          </p:cNvPr>
          <p:cNvGraphicFramePr>
            <a:graphicFrameLocks noGrp="1"/>
          </p:cNvGraphicFramePr>
          <p:nvPr>
            <p:ph sz="half" idx="1"/>
            <p:extLst>
              <p:ext uri="{D42A27DB-BD31-4B8C-83A1-F6EECF244321}">
                <p14:modId xmlns:p14="http://schemas.microsoft.com/office/powerpoint/2010/main" val="1877791798"/>
              </p:ext>
            </p:extLst>
          </p:nvPr>
        </p:nvGraphicFramePr>
        <p:xfrm>
          <a:off x="560962" y="2365361"/>
          <a:ext cx="5608205" cy="3927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descr="A person standing in a forest&#10;&#10;Description automatically generated with medium confidence">
            <a:extLst>
              <a:ext uri="{FF2B5EF4-FFF2-40B4-BE49-F238E27FC236}">
                <a16:creationId xmlns:a16="http://schemas.microsoft.com/office/drawing/2014/main" id="{C0489EFD-71B2-5863-DABF-AD289C08BA6A}"/>
              </a:ext>
            </a:extLst>
          </p:cNvPr>
          <p:cNvPicPr>
            <a:picLocks noGrp="1" noChangeAspect="1"/>
          </p:cNvPicPr>
          <p:nvPr>
            <p:ph sz="half" idx="2"/>
          </p:nvPr>
        </p:nvPicPr>
        <p:blipFill rotWithShape="1">
          <a:blip r:embed="rId8">
            <a:extLst>
              <a:ext uri="{28A0092B-C50C-407E-A947-70E740481C1C}">
                <a14:useLocalDpi xmlns:a14="http://schemas.microsoft.com/office/drawing/2010/main" val="0"/>
              </a:ext>
            </a:extLst>
          </a:blip>
          <a:srcRect r="40011" b="16703"/>
          <a:stretch/>
        </p:blipFill>
        <p:spPr>
          <a:xfrm>
            <a:off x="6724650" y="0"/>
            <a:ext cx="5464175" cy="6857999"/>
          </a:xfrm>
        </p:spPr>
      </p:pic>
      <p:pic>
        <p:nvPicPr>
          <p:cNvPr id="2" name="Picture 2">
            <a:extLst>
              <a:ext uri="{FF2B5EF4-FFF2-40B4-BE49-F238E27FC236}">
                <a16:creationId xmlns:a16="http://schemas.microsoft.com/office/drawing/2014/main" id="{735A96A3-2E9C-5921-A719-86F548D00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0137" y="479704"/>
            <a:ext cx="1639018" cy="2402224"/>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C47537-37DA-2DFE-6DF8-305A83170B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5236" y="4206938"/>
            <a:ext cx="1708820" cy="2171358"/>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4" name="Picture 3" descr="A person with long hair smiling&#10;&#10;Description automatically generated with low confidence">
            <a:extLst>
              <a:ext uri="{FF2B5EF4-FFF2-40B4-BE49-F238E27FC236}">
                <a16:creationId xmlns:a16="http://schemas.microsoft.com/office/drawing/2014/main" id="{BA37FD74-C4C6-BB10-6481-B8EB467736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09773" y="2455414"/>
            <a:ext cx="1822042" cy="2256178"/>
          </a:xfrm>
          <a:prstGeom prst="rect">
            <a:avLst/>
          </a:prstGeom>
          <a:ln w="38100">
            <a:solidFill>
              <a:schemeClr val="accent1">
                <a:lumMod val="20000"/>
                <a:lumOff val="80000"/>
              </a:schemeClr>
            </a:solidFill>
          </a:ln>
        </p:spPr>
      </p:pic>
      <p:pic>
        <p:nvPicPr>
          <p:cNvPr id="8" name="Picture 4">
            <a:extLst>
              <a:ext uri="{FF2B5EF4-FFF2-40B4-BE49-F238E27FC236}">
                <a16:creationId xmlns:a16="http://schemas.microsoft.com/office/drawing/2014/main" id="{4B3F8882-5294-F100-2C2F-519625F14C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31683" y="552727"/>
            <a:ext cx="1639018" cy="2256177"/>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pic>
        <p:nvPicPr>
          <p:cNvPr id="6" name="Picture 7">
            <a:extLst>
              <a:ext uri="{FF2B5EF4-FFF2-40B4-BE49-F238E27FC236}">
                <a16:creationId xmlns:a16="http://schemas.microsoft.com/office/drawing/2014/main" id="{BD77DC7B-848C-4DA8-E26F-61D955C2826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9499" y="4262316"/>
            <a:ext cx="1708820" cy="2115979"/>
          </a:xfrm>
          <a:prstGeom prst="rect">
            <a:avLst/>
          </a:prstGeom>
          <a:noFill/>
          <a:ln w="38100">
            <a:solidFill>
              <a:schemeClr val="accent1">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14E18461-7C0D-4E29-80A9-3642E6C8467F}"/>
              </a:ext>
            </a:extLst>
          </p:cNvPr>
          <p:cNvGraphicFramePr>
            <a:graphicFrameLocks noGrp="1"/>
          </p:cNvGraphicFramePr>
          <p:nvPr>
            <p:extLst>
              <p:ext uri="{D42A27DB-BD31-4B8C-83A1-F6EECF244321}">
                <p14:modId xmlns:p14="http://schemas.microsoft.com/office/powerpoint/2010/main" val="1858392454"/>
              </p:ext>
            </p:extLst>
          </p:nvPr>
        </p:nvGraphicFramePr>
        <p:xfrm>
          <a:off x="733926" y="590550"/>
          <a:ext cx="11160232" cy="6152891"/>
        </p:xfrm>
        <a:graphic>
          <a:graphicData uri="http://schemas.openxmlformats.org/drawingml/2006/table">
            <a:tbl>
              <a:tblPr firstRow="1" bandRow="1">
                <a:tableStyleId>{5C22544A-7EE6-4342-B048-85BDC9FD1C3A}</a:tableStyleId>
              </a:tblPr>
              <a:tblGrid>
                <a:gridCol w="3982453">
                  <a:extLst>
                    <a:ext uri="{9D8B030D-6E8A-4147-A177-3AD203B41FA5}">
                      <a16:colId xmlns:a16="http://schemas.microsoft.com/office/drawing/2014/main" val="469066834"/>
                    </a:ext>
                  </a:extLst>
                </a:gridCol>
                <a:gridCol w="2189547">
                  <a:extLst>
                    <a:ext uri="{9D8B030D-6E8A-4147-A177-3AD203B41FA5}">
                      <a16:colId xmlns:a16="http://schemas.microsoft.com/office/drawing/2014/main" val="2002954510"/>
                    </a:ext>
                  </a:extLst>
                </a:gridCol>
                <a:gridCol w="2516686">
                  <a:extLst>
                    <a:ext uri="{9D8B030D-6E8A-4147-A177-3AD203B41FA5}">
                      <a16:colId xmlns:a16="http://schemas.microsoft.com/office/drawing/2014/main" val="2206689302"/>
                    </a:ext>
                  </a:extLst>
                </a:gridCol>
                <a:gridCol w="2471546">
                  <a:extLst>
                    <a:ext uri="{9D8B030D-6E8A-4147-A177-3AD203B41FA5}">
                      <a16:colId xmlns:a16="http://schemas.microsoft.com/office/drawing/2014/main" val="756212712"/>
                    </a:ext>
                  </a:extLst>
                </a:gridCol>
              </a:tblGrid>
              <a:tr h="781050">
                <a:tc>
                  <a:txBody>
                    <a:bodyPr/>
                    <a:lstStyle/>
                    <a:p>
                      <a:pPr lvl="0">
                        <a:buNone/>
                      </a:pPr>
                      <a:endParaRPr lang="en-US" sz="1900" dirty="0">
                        <a:latin typeface="Centur Gothic"/>
                      </a:endParaRPr>
                    </a:p>
                  </a:txBody>
                  <a:tcPr/>
                </a:tc>
                <a:tc>
                  <a:txBody>
                    <a:bodyPr/>
                    <a:lstStyle/>
                    <a:p>
                      <a:pPr lvl="0" algn="ctr">
                        <a:buNone/>
                      </a:pPr>
                      <a:r>
                        <a:rPr lang="en-US" sz="1900" dirty="0">
                          <a:latin typeface="Centur Gothic"/>
                        </a:rPr>
                        <a:t>2022 Approved Budget</a:t>
                      </a:r>
                      <a:endParaRPr lang="en-US" sz="1900" dirty="0"/>
                    </a:p>
                  </a:txBody>
                  <a:tcPr/>
                </a:tc>
                <a:tc>
                  <a:txBody>
                    <a:bodyPr/>
                    <a:lstStyle/>
                    <a:p>
                      <a:pPr lvl="0" algn="ctr">
                        <a:buNone/>
                      </a:pPr>
                      <a:r>
                        <a:rPr lang="en-US" sz="1900" dirty="0">
                          <a:latin typeface="Century Gothic"/>
                        </a:rPr>
                        <a:t>2022 </a:t>
                      </a:r>
                    </a:p>
                    <a:p>
                      <a:pPr lvl="0" algn="ctr">
                        <a:buNone/>
                      </a:pPr>
                      <a:r>
                        <a:rPr lang="en-US" sz="1900" dirty="0">
                          <a:latin typeface="Century Gothic"/>
                        </a:rPr>
                        <a:t>Actuals</a:t>
                      </a:r>
                    </a:p>
                  </a:txBody>
                  <a:tcPr/>
                </a:tc>
                <a:tc>
                  <a:txBody>
                    <a:bodyPr/>
                    <a:lstStyle/>
                    <a:p>
                      <a:pPr lvl="0" algn="ctr">
                        <a:buNone/>
                      </a:pPr>
                      <a:r>
                        <a:rPr lang="en-US" sz="1900" dirty="0">
                          <a:latin typeface="Centur Gothic"/>
                        </a:rPr>
                        <a:t>2023 Approved</a:t>
                      </a:r>
                    </a:p>
                    <a:p>
                      <a:pPr lvl="0" algn="ctr">
                        <a:buNone/>
                      </a:pPr>
                      <a:r>
                        <a:rPr lang="en-US" sz="1900" dirty="0">
                          <a:latin typeface="Centur Gothic"/>
                        </a:rPr>
                        <a:t>Budget</a:t>
                      </a:r>
                      <a:endParaRPr lang="en-US" sz="1900" dirty="0"/>
                    </a:p>
                  </a:txBody>
                  <a:tcPr/>
                </a:tc>
                <a:extLst>
                  <a:ext uri="{0D108BD9-81ED-4DB2-BD59-A6C34878D82A}">
                    <a16:rowId xmlns:a16="http://schemas.microsoft.com/office/drawing/2014/main" val="1863121721"/>
                  </a:ext>
                </a:extLst>
              </a:tr>
              <a:tr h="462199">
                <a:tc>
                  <a:txBody>
                    <a:bodyPr/>
                    <a:lstStyle/>
                    <a:p>
                      <a:pPr lvl="0">
                        <a:buNone/>
                      </a:pPr>
                      <a:r>
                        <a:rPr lang="en-US" sz="1900" b="1" dirty="0">
                          <a:latin typeface="Century Gothic"/>
                        </a:rPr>
                        <a:t>General Fund Revenue</a:t>
                      </a:r>
                      <a:endParaRPr lang="en-US" sz="1900"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3839699305"/>
                  </a:ext>
                </a:extLst>
              </a:tr>
              <a:tr h="462199">
                <a:tc>
                  <a:txBody>
                    <a:bodyPr/>
                    <a:lstStyle/>
                    <a:p>
                      <a:pPr lvl="0">
                        <a:buNone/>
                      </a:pPr>
                      <a:r>
                        <a:rPr lang="en-US" sz="1900" dirty="0">
                          <a:latin typeface="Century Gothic"/>
                        </a:rPr>
                        <a:t>   Property Taxes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292,867</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292,867</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288,218</a:t>
                      </a:r>
                    </a:p>
                  </a:txBody>
                  <a:tcPr/>
                </a:tc>
                <a:extLst>
                  <a:ext uri="{0D108BD9-81ED-4DB2-BD59-A6C34878D82A}">
                    <a16:rowId xmlns:a16="http://schemas.microsoft.com/office/drawing/2014/main" val="2473347196"/>
                  </a:ext>
                </a:extLst>
              </a:tr>
              <a:tr h="462199">
                <a:tc>
                  <a:txBody>
                    <a:bodyPr/>
                    <a:lstStyle/>
                    <a:p>
                      <a:pPr lvl="0">
                        <a:buNone/>
                      </a:pPr>
                      <a:r>
                        <a:rPr lang="en-US" sz="1900" dirty="0">
                          <a:latin typeface="Century Gothic"/>
                        </a:rPr>
                        <a:t>   Lodge Rentals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75,000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52,000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115,000</a:t>
                      </a:r>
                    </a:p>
                  </a:txBody>
                  <a:tcPr/>
                </a:tc>
                <a:extLst>
                  <a:ext uri="{0D108BD9-81ED-4DB2-BD59-A6C34878D82A}">
                    <a16:rowId xmlns:a16="http://schemas.microsoft.com/office/drawing/2014/main" val="1488161381"/>
                  </a:ext>
                </a:extLst>
              </a:tr>
              <a:tr h="462199">
                <a:tc>
                  <a:txBody>
                    <a:bodyPr/>
                    <a:lstStyle/>
                    <a:p>
                      <a:pPr lvl="0">
                        <a:buNone/>
                      </a:pPr>
                      <a:r>
                        <a:rPr lang="en-US" sz="1900" dirty="0">
                          <a:latin typeface="Century Gothic"/>
                        </a:rPr>
                        <a:t>   FEMA Funds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20,000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20,000</a:t>
                      </a:r>
                    </a:p>
                  </a:txBody>
                  <a:tcPr/>
                </a:tc>
                <a:extLst>
                  <a:ext uri="{0D108BD9-81ED-4DB2-BD59-A6C34878D82A}">
                    <a16:rowId xmlns:a16="http://schemas.microsoft.com/office/drawing/2014/main" val="2234990217"/>
                  </a:ext>
                </a:extLst>
              </a:tr>
              <a:tr h="462199">
                <a:tc>
                  <a:txBody>
                    <a:bodyPr/>
                    <a:lstStyle/>
                    <a:p>
                      <a:pPr lvl="0">
                        <a:buNone/>
                      </a:pPr>
                      <a:r>
                        <a:rPr lang="en-US" sz="1900" dirty="0">
                          <a:latin typeface="Century Gothic"/>
                        </a:rPr>
                        <a:t>   Other Revenue</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50,998</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61,563</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50,551</a:t>
                      </a:r>
                    </a:p>
                  </a:txBody>
                  <a:tcPr/>
                </a:tc>
                <a:extLst>
                  <a:ext uri="{0D108BD9-81ED-4DB2-BD59-A6C34878D82A}">
                    <a16:rowId xmlns:a16="http://schemas.microsoft.com/office/drawing/2014/main" val="1138353186"/>
                  </a:ext>
                </a:extLst>
              </a:tr>
              <a:tr h="462199">
                <a:tc>
                  <a:txBody>
                    <a:bodyPr/>
                    <a:lstStyle/>
                    <a:p>
                      <a:pPr lvl="0">
                        <a:buNone/>
                      </a:pPr>
                      <a:r>
                        <a:rPr lang="en-US" sz="1900" dirty="0">
                          <a:latin typeface="Century Gothic"/>
                        </a:rPr>
                        <a:t>   </a:t>
                      </a:r>
                      <a:r>
                        <a:rPr lang="en-US" sz="1900" b="1" dirty="0">
                          <a:latin typeface="Century Gothic"/>
                        </a:rPr>
                        <a:t>Total Revenue</a:t>
                      </a:r>
                      <a:endParaRPr lang="en-US" sz="1900" dirty="0">
                        <a:latin typeface="Century Gothic"/>
                      </a:endParaRP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438,865</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406,430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473,769</a:t>
                      </a:r>
                    </a:p>
                  </a:txBody>
                  <a:tcPr/>
                </a:tc>
                <a:extLst>
                  <a:ext uri="{0D108BD9-81ED-4DB2-BD59-A6C34878D82A}">
                    <a16:rowId xmlns:a16="http://schemas.microsoft.com/office/drawing/2014/main" val="1563194586"/>
                  </a:ext>
                </a:extLst>
              </a:tr>
              <a:tr h="445667">
                <a:tc>
                  <a:txBody>
                    <a:bodyPr/>
                    <a:lstStyle/>
                    <a:p>
                      <a:pPr lvl="0">
                        <a:buNone/>
                      </a:pPr>
                      <a:r>
                        <a:rPr lang="en-US" sz="1900" b="1" dirty="0">
                          <a:latin typeface="Century Gothic"/>
                        </a:rPr>
                        <a:t>General Fund Expenses</a:t>
                      </a:r>
                      <a:endParaRPr lang="en-US" sz="1900"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extLst>
                  <a:ext uri="{0D108BD9-81ED-4DB2-BD59-A6C34878D82A}">
                    <a16:rowId xmlns:a16="http://schemas.microsoft.com/office/drawing/2014/main" val="2653204730"/>
                  </a:ext>
                </a:extLst>
              </a:tr>
              <a:tr h="430596">
                <a:tc>
                  <a:txBody>
                    <a:bodyPr/>
                    <a:lstStyle/>
                    <a:p>
                      <a:pPr lvl="0">
                        <a:buNone/>
                      </a:pPr>
                      <a:r>
                        <a:rPr lang="en-US" sz="1900" dirty="0">
                          <a:latin typeface="Century Gothic"/>
                        </a:rPr>
                        <a:t>   Professional Services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106,555</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94,545</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105,215</a:t>
                      </a:r>
                    </a:p>
                  </a:txBody>
                  <a:tcPr/>
                </a:tc>
                <a:extLst>
                  <a:ext uri="{0D108BD9-81ED-4DB2-BD59-A6C34878D82A}">
                    <a16:rowId xmlns:a16="http://schemas.microsoft.com/office/drawing/2014/main" val="56756638"/>
                  </a:ext>
                </a:extLst>
              </a:tr>
              <a:tr h="430596">
                <a:tc>
                  <a:txBody>
                    <a:bodyPr/>
                    <a:lstStyle/>
                    <a:p>
                      <a:pPr lvl="0">
                        <a:buNone/>
                      </a:pPr>
                      <a:r>
                        <a:rPr lang="en-US" sz="1900" dirty="0">
                          <a:latin typeface="Century Gothic"/>
                        </a:rPr>
                        <a:t>   Lodge Operations</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177,800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156,418</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114,000</a:t>
                      </a:r>
                    </a:p>
                  </a:txBody>
                  <a:tcPr/>
                </a:tc>
                <a:extLst>
                  <a:ext uri="{0D108BD9-81ED-4DB2-BD59-A6C34878D82A}">
                    <a16:rowId xmlns:a16="http://schemas.microsoft.com/office/drawing/2014/main" val="2836426064"/>
                  </a:ext>
                </a:extLst>
              </a:tr>
              <a:tr h="430596">
                <a:tc>
                  <a:txBody>
                    <a:bodyPr/>
                    <a:lstStyle/>
                    <a:p>
                      <a:pPr lvl="0">
                        <a:buNone/>
                      </a:pPr>
                      <a:r>
                        <a:rPr lang="en-US" sz="1900" dirty="0">
                          <a:latin typeface="Century Gothic"/>
                        </a:rPr>
                        <a:t>        Management</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42,000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63,357</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34,500</a:t>
                      </a:r>
                    </a:p>
                  </a:txBody>
                  <a:tcPr/>
                </a:tc>
                <a:extLst>
                  <a:ext uri="{0D108BD9-81ED-4DB2-BD59-A6C34878D82A}">
                    <a16:rowId xmlns:a16="http://schemas.microsoft.com/office/drawing/2014/main" val="501822307"/>
                  </a:ext>
                </a:extLst>
              </a:tr>
              <a:tr h="430596">
                <a:tc>
                  <a:txBody>
                    <a:bodyPr/>
                    <a:lstStyle/>
                    <a:p>
                      <a:pPr lvl="0">
                        <a:buNone/>
                      </a:pPr>
                      <a:r>
                        <a:rPr lang="en-US" sz="1900" dirty="0">
                          <a:latin typeface="Century Gothic"/>
                        </a:rPr>
                        <a:t>        Capital Improvements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60,000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43,459</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5,000</a:t>
                      </a:r>
                    </a:p>
                  </a:txBody>
                  <a:tcPr/>
                </a:tc>
                <a:extLst>
                  <a:ext uri="{0D108BD9-81ED-4DB2-BD59-A6C34878D82A}">
                    <a16:rowId xmlns:a16="http://schemas.microsoft.com/office/drawing/2014/main" val="2591572177"/>
                  </a:ext>
                </a:extLst>
              </a:tr>
              <a:tr h="430596">
                <a:tc>
                  <a:txBody>
                    <a:bodyPr/>
                    <a:lstStyle/>
                    <a:p>
                      <a:pPr lvl="0">
                        <a:buNone/>
                      </a:pPr>
                      <a:endParaRPr lang="en-US" sz="1900" dirty="0">
                        <a:latin typeface="Century Gothic"/>
                      </a:endParaRP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(continued)</a:t>
                      </a: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942346313"/>
                  </a:ext>
                </a:extLst>
              </a:tr>
            </a:tbl>
          </a:graphicData>
        </a:graphic>
      </p:graphicFrame>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spTree>
    <p:extLst>
      <p:ext uri="{BB962C8B-B14F-4D97-AF65-F5344CB8AC3E}">
        <p14:creationId xmlns:p14="http://schemas.microsoft.com/office/powerpoint/2010/main" val="299340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14E18461-7C0D-4E29-80A9-3642E6C8467F}"/>
              </a:ext>
            </a:extLst>
          </p:cNvPr>
          <p:cNvGraphicFramePr>
            <a:graphicFrameLocks noGrp="1"/>
          </p:cNvGraphicFramePr>
          <p:nvPr>
            <p:extLst>
              <p:ext uri="{D42A27DB-BD31-4B8C-83A1-F6EECF244321}">
                <p14:modId xmlns:p14="http://schemas.microsoft.com/office/powerpoint/2010/main" val="2077502936"/>
              </p:ext>
            </p:extLst>
          </p:nvPr>
        </p:nvGraphicFramePr>
        <p:xfrm>
          <a:off x="733926" y="590550"/>
          <a:ext cx="11160232" cy="5403040"/>
        </p:xfrm>
        <a:graphic>
          <a:graphicData uri="http://schemas.openxmlformats.org/drawingml/2006/table">
            <a:tbl>
              <a:tblPr firstRow="1" bandRow="1">
                <a:tableStyleId>{5C22544A-7EE6-4342-B048-85BDC9FD1C3A}</a:tableStyleId>
              </a:tblPr>
              <a:tblGrid>
                <a:gridCol w="3982453">
                  <a:extLst>
                    <a:ext uri="{9D8B030D-6E8A-4147-A177-3AD203B41FA5}">
                      <a16:colId xmlns:a16="http://schemas.microsoft.com/office/drawing/2014/main" val="469066834"/>
                    </a:ext>
                  </a:extLst>
                </a:gridCol>
                <a:gridCol w="2189547">
                  <a:extLst>
                    <a:ext uri="{9D8B030D-6E8A-4147-A177-3AD203B41FA5}">
                      <a16:colId xmlns:a16="http://schemas.microsoft.com/office/drawing/2014/main" val="2002954510"/>
                    </a:ext>
                  </a:extLst>
                </a:gridCol>
                <a:gridCol w="2516686">
                  <a:extLst>
                    <a:ext uri="{9D8B030D-6E8A-4147-A177-3AD203B41FA5}">
                      <a16:colId xmlns:a16="http://schemas.microsoft.com/office/drawing/2014/main" val="2206689302"/>
                    </a:ext>
                  </a:extLst>
                </a:gridCol>
                <a:gridCol w="2471546">
                  <a:extLst>
                    <a:ext uri="{9D8B030D-6E8A-4147-A177-3AD203B41FA5}">
                      <a16:colId xmlns:a16="http://schemas.microsoft.com/office/drawing/2014/main" val="756212712"/>
                    </a:ext>
                  </a:extLst>
                </a:gridCol>
              </a:tblGrid>
              <a:tr h="781050">
                <a:tc>
                  <a:txBody>
                    <a:bodyPr/>
                    <a:lstStyle/>
                    <a:p>
                      <a:pPr lvl="0">
                        <a:buNone/>
                      </a:pPr>
                      <a:endParaRPr lang="en-US" sz="1900" dirty="0">
                        <a:latin typeface="Centur Gothic"/>
                      </a:endParaRPr>
                    </a:p>
                  </a:txBody>
                  <a:tcPr/>
                </a:tc>
                <a:tc>
                  <a:txBody>
                    <a:bodyPr/>
                    <a:lstStyle/>
                    <a:p>
                      <a:pPr lvl="0" algn="ctr">
                        <a:buNone/>
                      </a:pPr>
                      <a:r>
                        <a:rPr lang="en-US" sz="1900" dirty="0">
                          <a:latin typeface="Centur Gothic"/>
                        </a:rPr>
                        <a:t>2022 Approved Budget</a:t>
                      </a:r>
                      <a:endParaRPr lang="en-US" sz="1900" dirty="0"/>
                    </a:p>
                  </a:txBody>
                  <a:tcPr/>
                </a:tc>
                <a:tc>
                  <a:txBody>
                    <a:bodyPr/>
                    <a:lstStyle/>
                    <a:p>
                      <a:pPr lvl="0" algn="ctr">
                        <a:buNone/>
                      </a:pPr>
                      <a:r>
                        <a:rPr lang="en-US" sz="1900" dirty="0">
                          <a:latin typeface="Century Gothic"/>
                        </a:rPr>
                        <a:t>2022 </a:t>
                      </a:r>
                    </a:p>
                    <a:p>
                      <a:pPr lvl="0" algn="ctr">
                        <a:buNone/>
                      </a:pPr>
                      <a:r>
                        <a:rPr lang="en-US" sz="1900" dirty="0">
                          <a:latin typeface="Century Gothic"/>
                        </a:rPr>
                        <a:t>Actuals</a:t>
                      </a:r>
                    </a:p>
                  </a:txBody>
                  <a:tcPr/>
                </a:tc>
                <a:tc>
                  <a:txBody>
                    <a:bodyPr/>
                    <a:lstStyle/>
                    <a:p>
                      <a:pPr lvl="0" algn="ctr">
                        <a:buNone/>
                      </a:pPr>
                      <a:r>
                        <a:rPr lang="en-US" sz="1900" dirty="0">
                          <a:latin typeface="Centur Gothic"/>
                        </a:rPr>
                        <a:t>2023 Approved</a:t>
                      </a:r>
                    </a:p>
                    <a:p>
                      <a:pPr lvl="0" algn="ctr">
                        <a:buNone/>
                      </a:pPr>
                      <a:r>
                        <a:rPr lang="en-US" sz="1900" dirty="0">
                          <a:latin typeface="Centur Gothic"/>
                        </a:rPr>
                        <a:t>Budget</a:t>
                      </a:r>
                      <a:endParaRPr lang="en-US" sz="1900" dirty="0"/>
                    </a:p>
                  </a:txBody>
                  <a:tcPr/>
                </a:tc>
                <a:extLst>
                  <a:ext uri="{0D108BD9-81ED-4DB2-BD59-A6C34878D82A}">
                    <a16:rowId xmlns:a16="http://schemas.microsoft.com/office/drawing/2014/main" val="1863121721"/>
                  </a:ext>
                </a:extLst>
              </a:tr>
              <a:tr h="462199">
                <a:tc>
                  <a:txBody>
                    <a:bodyPr/>
                    <a:lstStyle/>
                    <a:p>
                      <a:pPr lvl="0">
                        <a:buNone/>
                      </a:pPr>
                      <a:r>
                        <a:rPr lang="en-US" sz="1900" b="1" dirty="0">
                          <a:latin typeface="Century Gothic"/>
                        </a:rPr>
                        <a:t>General Fund Expenses </a:t>
                      </a:r>
                      <a:r>
                        <a:rPr lang="en-US" sz="1900" b="0" dirty="0">
                          <a:latin typeface="Century Gothic"/>
                        </a:rPr>
                        <a:t>(</a:t>
                      </a:r>
                      <a:r>
                        <a:rPr lang="en-US" sz="1900" b="0" dirty="0" err="1">
                          <a:latin typeface="Century Gothic"/>
                        </a:rPr>
                        <a:t>con’t</a:t>
                      </a:r>
                      <a:r>
                        <a:rPr lang="en-US" sz="1900" b="0" dirty="0">
                          <a:latin typeface="Century Gothic"/>
                        </a:rPr>
                        <a:t>)</a:t>
                      </a:r>
                      <a:endParaRPr lang="en-US" sz="1900"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3839699305"/>
                  </a:ext>
                </a:extLst>
              </a:tr>
              <a:tr h="462199">
                <a:tc>
                  <a:txBody>
                    <a:bodyPr/>
                    <a:lstStyle/>
                    <a:p>
                      <a:pPr lvl="0">
                        <a:buNone/>
                      </a:pPr>
                      <a:r>
                        <a:rPr lang="en-US" sz="1900" dirty="0">
                          <a:latin typeface="Century Gothic"/>
                        </a:rPr>
                        <a:t>   Landscape Maintenance</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45,000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54,631</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50,000</a:t>
                      </a:r>
                    </a:p>
                  </a:txBody>
                  <a:tcPr/>
                </a:tc>
                <a:extLst>
                  <a:ext uri="{0D108BD9-81ED-4DB2-BD59-A6C34878D82A}">
                    <a16:rowId xmlns:a16="http://schemas.microsoft.com/office/drawing/2014/main" val="2473347196"/>
                  </a:ext>
                </a:extLst>
              </a:tr>
              <a:tr h="462199">
                <a:tc>
                  <a:txBody>
                    <a:bodyPr/>
                    <a:lstStyle/>
                    <a:p>
                      <a:pPr lvl="0">
                        <a:buNone/>
                      </a:pPr>
                      <a:r>
                        <a:rPr lang="en-US" sz="1900" dirty="0">
                          <a:latin typeface="Century Gothic"/>
                        </a:rPr>
                        <a:t>   Repairs and Maintenance</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25,000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28,000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30,000</a:t>
                      </a:r>
                    </a:p>
                  </a:txBody>
                  <a:tcPr/>
                </a:tc>
                <a:extLst>
                  <a:ext uri="{0D108BD9-81ED-4DB2-BD59-A6C34878D82A}">
                    <a16:rowId xmlns:a16="http://schemas.microsoft.com/office/drawing/2014/main" val="1488161381"/>
                  </a:ext>
                </a:extLst>
              </a:tr>
              <a:tr h="462199">
                <a:tc>
                  <a:txBody>
                    <a:bodyPr/>
                    <a:lstStyle/>
                    <a:p>
                      <a:pPr lvl="0">
                        <a:buNone/>
                      </a:pPr>
                      <a:r>
                        <a:rPr lang="en-US" sz="1900" dirty="0">
                          <a:latin typeface="Century Gothic"/>
                        </a:rPr>
                        <a:t>   Irrigation System Replacement</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200,000</a:t>
                      </a:r>
                    </a:p>
                  </a:txBody>
                  <a:tcPr/>
                </a:tc>
                <a:extLst>
                  <a:ext uri="{0D108BD9-81ED-4DB2-BD59-A6C34878D82A}">
                    <a16:rowId xmlns:a16="http://schemas.microsoft.com/office/drawing/2014/main" val="2234990217"/>
                  </a:ext>
                </a:extLst>
              </a:tr>
              <a:tr h="462199">
                <a:tc>
                  <a:txBody>
                    <a:bodyPr/>
                    <a:lstStyle/>
                    <a:p>
                      <a:pPr lvl="0">
                        <a:buNone/>
                      </a:pPr>
                      <a:r>
                        <a:rPr lang="en-US" sz="1900" dirty="0">
                          <a:latin typeface="Century Gothic"/>
                        </a:rPr>
                        <a:t>   Board Election</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10,000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28,800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25,000</a:t>
                      </a:r>
                    </a:p>
                  </a:txBody>
                  <a:tcPr/>
                </a:tc>
                <a:extLst>
                  <a:ext uri="{0D108BD9-81ED-4DB2-BD59-A6C34878D82A}">
                    <a16:rowId xmlns:a16="http://schemas.microsoft.com/office/drawing/2014/main" val="1138353186"/>
                  </a:ext>
                </a:extLst>
              </a:tr>
              <a:tr h="462199">
                <a:tc>
                  <a:txBody>
                    <a:bodyPr/>
                    <a:lstStyle/>
                    <a:p>
                      <a:pPr lvl="0">
                        <a:buNone/>
                      </a:pPr>
                      <a:r>
                        <a:rPr lang="en-US" sz="1900" dirty="0">
                          <a:latin typeface="Century Gothic"/>
                        </a:rPr>
                        <a:t>   Other Expenses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81,393</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44,346</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66,323</a:t>
                      </a:r>
                    </a:p>
                  </a:txBody>
                  <a:tcPr/>
                </a:tc>
                <a:extLst>
                  <a:ext uri="{0D108BD9-81ED-4DB2-BD59-A6C34878D82A}">
                    <a16:rowId xmlns:a16="http://schemas.microsoft.com/office/drawing/2014/main" val="3569852085"/>
                  </a:ext>
                </a:extLst>
              </a:tr>
              <a:tr h="462199">
                <a:tc>
                  <a:txBody>
                    <a:bodyPr/>
                    <a:lstStyle/>
                    <a:p>
                      <a:pPr lvl="0">
                        <a:buNone/>
                      </a:pPr>
                      <a:r>
                        <a:rPr lang="en-US" sz="1900" dirty="0">
                          <a:latin typeface="Century Gothic"/>
                        </a:rPr>
                        <a:t>   </a:t>
                      </a:r>
                      <a:r>
                        <a:rPr lang="en-US" sz="1900" b="1" dirty="0">
                          <a:latin typeface="Century Gothic"/>
                        </a:rPr>
                        <a:t>Total General Fund Expenses</a:t>
                      </a:r>
                      <a:endParaRPr lang="en-US" sz="1900" dirty="0">
                        <a:latin typeface="Century Gothic"/>
                      </a:endParaRP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445,748</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406,740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590,538</a:t>
                      </a:r>
                    </a:p>
                  </a:txBody>
                  <a:tcPr/>
                </a:tc>
                <a:extLst>
                  <a:ext uri="{0D108BD9-81ED-4DB2-BD59-A6C34878D82A}">
                    <a16:rowId xmlns:a16="http://schemas.microsoft.com/office/drawing/2014/main" val="1563194586"/>
                  </a:ext>
                </a:extLst>
              </a:tr>
              <a:tr h="462199">
                <a:tc>
                  <a:txBody>
                    <a:bodyPr/>
                    <a:lstStyle/>
                    <a:p>
                      <a:pPr lvl="0">
                        <a:buNone/>
                      </a:pPr>
                      <a:r>
                        <a:rPr lang="en-US" sz="1900" dirty="0">
                          <a:latin typeface="Century Gothic"/>
                        </a:rPr>
                        <a:t>   Capital Reserve Cont.</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25,000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50,000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50,000</a:t>
                      </a:r>
                    </a:p>
                  </a:txBody>
                  <a:tcPr/>
                </a:tc>
                <a:extLst>
                  <a:ext uri="{0D108BD9-81ED-4DB2-BD59-A6C34878D82A}">
                    <a16:rowId xmlns:a16="http://schemas.microsoft.com/office/drawing/2014/main" val="424986910"/>
                  </a:ext>
                </a:extLst>
              </a:tr>
              <a:tr h="462199">
                <a:tc>
                  <a:txBody>
                    <a:bodyPr/>
                    <a:lstStyle/>
                    <a:p>
                      <a:pPr lvl="0">
                        <a:buNone/>
                      </a:pPr>
                      <a:r>
                        <a:rPr lang="en-US" sz="1900" b="1" dirty="0">
                          <a:latin typeface="Century Gothic"/>
                        </a:rPr>
                        <a:t>General Fund Beg. Balance</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282,139</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270,240</a:t>
                      </a:r>
                    </a:p>
                  </a:txBody>
                  <a:tcPr/>
                </a:tc>
                <a:tc>
                  <a:txBody>
                    <a:bodyPr/>
                    <a:lstStyle/>
                    <a:p>
                      <a:pPr marL="0" lvl="0" algn="r" defTabSz="457063" rtl="0" eaLnBrk="1" latinLnBrk="0" hangingPunct="1">
                        <a:lnSpc>
                          <a:spcPct val="100000"/>
                        </a:lnSpc>
                        <a:spcBef>
                          <a:spcPts val="0"/>
                        </a:spcBef>
                        <a:spcAft>
                          <a:spcPts val="0"/>
                        </a:spcAft>
                        <a:buNone/>
                      </a:pPr>
                      <a:r>
                        <a:rPr lang="en-US" sz="1799" b="1" kern="1200" noProof="0" dirty="0">
                          <a:solidFill>
                            <a:schemeClr val="dk1"/>
                          </a:solidFill>
                          <a:latin typeface="Century Gothic"/>
                          <a:ea typeface="+mn-ea"/>
                          <a:cs typeface="+mn-cs"/>
                        </a:rPr>
                        <a:t>219,929</a:t>
                      </a:r>
                    </a:p>
                  </a:txBody>
                  <a:tcPr/>
                </a:tc>
                <a:extLst>
                  <a:ext uri="{0D108BD9-81ED-4DB2-BD59-A6C34878D82A}">
                    <a16:rowId xmlns:a16="http://schemas.microsoft.com/office/drawing/2014/main" val="3490184408"/>
                  </a:ext>
                </a:extLst>
              </a:tr>
              <a:tr h="462199">
                <a:tc>
                  <a:txBody>
                    <a:bodyPr/>
                    <a:lstStyle/>
                    <a:p>
                      <a:pPr lvl="0">
                        <a:buNone/>
                      </a:pPr>
                      <a:r>
                        <a:rPr lang="en-US" sz="1900" b="1" dirty="0">
                          <a:latin typeface="Century Gothic"/>
                        </a:rPr>
                        <a:t>General Fund Ending Balance</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250,256</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219,929</a:t>
                      </a:r>
                    </a:p>
                  </a:txBody>
                  <a:tcPr/>
                </a:tc>
                <a:tc>
                  <a:txBody>
                    <a:bodyPr/>
                    <a:lstStyle/>
                    <a:p>
                      <a:pPr marL="0" lvl="0" algn="r" defTabSz="457063" rtl="0" eaLnBrk="1" latinLnBrk="0" hangingPunct="1">
                        <a:lnSpc>
                          <a:spcPct val="100000"/>
                        </a:lnSpc>
                        <a:spcBef>
                          <a:spcPts val="0"/>
                        </a:spcBef>
                        <a:spcAft>
                          <a:spcPts val="0"/>
                        </a:spcAft>
                        <a:buNone/>
                      </a:pPr>
                      <a:r>
                        <a:rPr lang="en-US" sz="1799" b="1" kern="1200" noProof="0" dirty="0">
                          <a:solidFill>
                            <a:schemeClr val="dk1"/>
                          </a:solidFill>
                          <a:latin typeface="Century Gothic"/>
                          <a:ea typeface="+mn-ea"/>
                          <a:cs typeface="+mn-cs"/>
                        </a:rPr>
                        <a:t>53,160</a:t>
                      </a:r>
                    </a:p>
                  </a:txBody>
                  <a:tcPr/>
                </a:tc>
                <a:extLst>
                  <a:ext uri="{0D108BD9-81ED-4DB2-BD59-A6C34878D82A}">
                    <a16:rowId xmlns:a16="http://schemas.microsoft.com/office/drawing/2014/main" val="2608966453"/>
                  </a:ext>
                </a:extLst>
              </a:tr>
            </a:tbl>
          </a:graphicData>
        </a:graphic>
      </p:graphicFrame>
      <p:sp>
        <p:nvSpPr>
          <p:cNvPr id="2" name="TextBox 1">
            <a:extLst>
              <a:ext uri="{FF2B5EF4-FFF2-40B4-BE49-F238E27FC236}">
                <a16:creationId xmlns:a16="http://schemas.microsoft.com/office/drawing/2014/main" id="{D24BB8A2-7B19-6917-1AF5-500C7232C527}"/>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spTree>
    <p:extLst>
      <p:ext uri="{BB962C8B-B14F-4D97-AF65-F5344CB8AC3E}">
        <p14:creationId xmlns:p14="http://schemas.microsoft.com/office/powerpoint/2010/main" val="300334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14E18461-7C0D-4E29-80A9-3642E6C8467F}"/>
              </a:ext>
            </a:extLst>
          </p:cNvPr>
          <p:cNvGraphicFramePr>
            <a:graphicFrameLocks noGrp="1"/>
          </p:cNvGraphicFramePr>
          <p:nvPr>
            <p:extLst>
              <p:ext uri="{D42A27DB-BD31-4B8C-83A1-F6EECF244321}">
                <p14:modId xmlns:p14="http://schemas.microsoft.com/office/powerpoint/2010/main" val="2008961687"/>
              </p:ext>
            </p:extLst>
          </p:nvPr>
        </p:nvGraphicFramePr>
        <p:xfrm>
          <a:off x="661737" y="590550"/>
          <a:ext cx="11232421" cy="5413017"/>
        </p:xfrm>
        <a:graphic>
          <a:graphicData uri="http://schemas.openxmlformats.org/drawingml/2006/table">
            <a:tbl>
              <a:tblPr firstRow="1" bandRow="1">
                <a:tableStyleId>{5C22544A-7EE6-4342-B048-85BDC9FD1C3A}</a:tableStyleId>
              </a:tblPr>
              <a:tblGrid>
                <a:gridCol w="4078705">
                  <a:extLst>
                    <a:ext uri="{9D8B030D-6E8A-4147-A177-3AD203B41FA5}">
                      <a16:colId xmlns:a16="http://schemas.microsoft.com/office/drawing/2014/main" val="469066834"/>
                    </a:ext>
                  </a:extLst>
                </a:gridCol>
                <a:gridCol w="2165484">
                  <a:extLst>
                    <a:ext uri="{9D8B030D-6E8A-4147-A177-3AD203B41FA5}">
                      <a16:colId xmlns:a16="http://schemas.microsoft.com/office/drawing/2014/main" val="2002954510"/>
                    </a:ext>
                  </a:extLst>
                </a:gridCol>
                <a:gridCol w="2516686">
                  <a:extLst>
                    <a:ext uri="{9D8B030D-6E8A-4147-A177-3AD203B41FA5}">
                      <a16:colId xmlns:a16="http://schemas.microsoft.com/office/drawing/2014/main" val="2206689302"/>
                    </a:ext>
                  </a:extLst>
                </a:gridCol>
                <a:gridCol w="2471546">
                  <a:extLst>
                    <a:ext uri="{9D8B030D-6E8A-4147-A177-3AD203B41FA5}">
                      <a16:colId xmlns:a16="http://schemas.microsoft.com/office/drawing/2014/main" val="756212712"/>
                    </a:ext>
                  </a:extLst>
                </a:gridCol>
              </a:tblGrid>
              <a:tr h="707033">
                <a:tc>
                  <a:txBody>
                    <a:bodyPr/>
                    <a:lstStyle/>
                    <a:p>
                      <a:pPr lvl="0">
                        <a:buNone/>
                      </a:pPr>
                      <a:endParaRPr lang="en-US" sz="1900" dirty="0">
                        <a:latin typeface="Centur Gothic"/>
                      </a:endParaRPr>
                    </a:p>
                  </a:txBody>
                  <a:tcPr/>
                </a:tc>
                <a:tc>
                  <a:txBody>
                    <a:bodyPr/>
                    <a:lstStyle/>
                    <a:p>
                      <a:pPr lvl="0" algn="ctr">
                        <a:buNone/>
                      </a:pPr>
                      <a:r>
                        <a:rPr lang="en-US" sz="1900" dirty="0">
                          <a:latin typeface="Centur Gothic"/>
                        </a:rPr>
                        <a:t>2022 Approved Budget</a:t>
                      </a:r>
                      <a:endParaRPr lang="en-US" sz="1900" dirty="0"/>
                    </a:p>
                  </a:txBody>
                  <a:tcPr/>
                </a:tc>
                <a:tc>
                  <a:txBody>
                    <a:bodyPr/>
                    <a:lstStyle/>
                    <a:p>
                      <a:pPr lvl="0" algn="ctr">
                        <a:buNone/>
                      </a:pPr>
                      <a:r>
                        <a:rPr lang="en-US" sz="1900" dirty="0">
                          <a:latin typeface="Century Gothic"/>
                        </a:rPr>
                        <a:t>2022 </a:t>
                      </a:r>
                    </a:p>
                    <a:p>
                      <a:pPr lvl="0" algn="ctr">
                        <a:buNone/>
                      </a:pPr>
                      <a:r>
                        <a:rPr lang="en-US" sz="1900" dirty="0">
                          <a:latin typeface="Century Gothic"/>
                        </a:rPr>
                        <a:t>Actuals</a:t>
                      </a:r>
                    </a:p>
                  </a:txBody>
                  <a:tcPr/>
                </a:tc>
                <a:tc>
                  <a:txBody>
                    <a:bodyPr/>
                    <a:lstStyle/>
                    <a:p>
                      <a:pPr lvl="0" algn="ctr">
                        <a:buNone/>
                      </a:pPr>
                      <a:r>
                        <a:rPr lang="en-US" sz="1900" dirty="0">
                          <a:latin typeface="Centur Gothic"/>
                        </a:rPr>
                        <a:t>2023  Approved Budget</a:t>
                      </a:r>
                      <a:endParaRPr lang="en-US" sz="1900" dirty="0"/>
                    </a:p>
                  </a:txBody>
                  <a:tcPr/>
                </a:tc>
                <a:extLst>
                  <a:ext uri="{0D108BD9-81ED-4DB2-BD59-A6C34878D82A}">
                    <a16:rowId xmlns:a16="http://schemas.microsoft.com/office/drawing/2014/main" val="1863121721"/>
                  </a:ext>
                </a:extLst>
              </a:tr>
              <a:tr h="410820">
                <a:tc>
                  <a:txBody>
                    <a:bodyPr/>
                    <a:lstStyle/>
                    <a:p>
                      <a:pPr lvl="0">
                        <a:buNone/>
                      </a:pPr>
                      <a:endParaRPr lang="en-US" sz="1900"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2691692409"/>
                  </a:ext>
                </a:extLst>
              </a:tr>
              <a:tr h="410820">
                <a:tc>
                  <a:txBody>
                    <a:bodyPr/>
                    <a:lstStyle/>
                    <a:p>
                      <a:pPr lvl="0">
                        <a:buNone/>
                      </a:pPr>
                      <a:r>
                        <a:rPr lang="en-US" sz="1900" b="1" dirty="0">
                          <a:latin typeface="Century Gothic"/>
                        </a:rPr>
                        <a:t>Debt Service Fund Beg. Balance</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184,780</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122,635</a:t>
                      </a:r>
                    </a:p>
                  </a:txBody>
                  <a:tcPr/>
                </a:tc>
                <a:tc>
                  <a:txBody>
                    <a:bodyPr/>
                    <a:lstStyle/>
                    <a:p>
                      <a:pPr marL="0" lvl="0" algn="r" defTabSz="457063" rtl="0" eaLnBrk="1" latinLnBrk="0" hangingPunct="1">
                        <a:lnSpc>
                          <a:spcPct val="100000"/>
                        </a:lnSpc>
                        <a:spcBef>
                          <a:spcPts val="0"/>
                        </a:spcBef>
                        <a:spcAft>
                          <a:spcPts val="0"/>
                        </a:spcAft>
                        <a:buNone/>
                      </a:pPr>
                      <a:r>
                        <a:rPr lang="en-US" sz="1799" b="1" kern="1200" noProof="0" dirty="0">
                          <a:solidFill>
                            <a:schemeClr val="dk1"/>
                          </a:solidFill>
                          <a:latin typeface="Century Gothic"/>
                          <a:ea typeface="+mn-ea"/>
                          <a:cs typeface="+mn-cs"/>
                        </a:rPr>
                        <a:t>123,427</a:t>
                      </a:r>
                    </a:p>
                  </a:txBody>
                  <a:tcPr/>
                </a:tc>
                <a:extLst>
                  <a:ext uri="{0D108BD9-81ED-4DB2-BD59-A6C34878D82A}">
                    <a16:rowId xmlns:a16="http://schemas.microsoft.com/office/drawing/2014/main" val="2838535241"/>
                  </a:ext>
                </a:extLst>
              </a:tr>
              <a:tr h="401723">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900" b="0" dirty="0">
                          <a:latin typeface="Century Gothic" panose="020B0502020202020204" pitchFamily="34" charset="0"/>
                        </a:rPr>
                        <a:t>    Debt Service Fund Revenue</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292,867</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296,940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289,718</a:t>
                      </a:r>
                    </a:p>
                  </a:txBody>
                  <a:tcPr/>
                </a:tc>
                <a:extLst>
                  <a:ext uri="{0D108BD9-81ED-4DB2-BD59-A6C34878D82A}">
                    <a16:rowId xmlns:a16="http://schemas.microsoft.com/office/drawing/2014/main" val="155596048"/>
                  </a:ext>
                </a:extLst>
              </a:tr>
              <a:tr h="401723">
                <a:tc>
                  <a:txBody>
                    <a:bodyPr/>
                    <a:lstStyle/>
                    <a:p>
                      <a:pPr lvl="0">
                        <a:buNone/>
                      </a:pPr>
                      <a:r>
                        <a:rPr lang="en-US" sz="1900" b="0" dirty="0">
                          <a:latin typeface="Century Gothic"/>
                        </a:rPr>
                        <a:t>    Debt Service Expenditures</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297,650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296,148</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298,473</a:t>
                      </a:r>
                    </a:p>
                  </a:txBody>
                  <a:tcPr/>
                </a:tc>
                <a:extLst>
                  <a:ext uri="{0D108BD9-81ED-4DB2-BD59-A6C34878D82A}">
                    <a16:rowId xmlns:a16="http://schemas.microsoft.com/office/drawing/2014/main" val="4130900852"/>
                  </a:ext>
                </a:extLst>
              </a:tr>
              <a:tr h="401723">
                <a:tc>
                  <a:txBody>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lang="en-US" sz="1900" b="1" dirty="0">
                          <a:latin typeface="Century Gothic" panose="020B0502020202020204" pitchFamily="34" charset="0"/>
                        </a:rPr>
                        <a:t>Debt Service Ending Balance</a:t>
                      </a:r>
                    </a:p>
                    <a:p>
                      <a:pPr marL="0" marR="0" lvl="0" indent="0" algn="l" defTabSz="457063" rtl="0" eaLnBrk="1" fontAlgn="auto" latinLnBrk="0" hangingPunct="1">
                        <a:lnSpc>
                          <a:spcPct val="100000"/>
                        </a:lnSpc>
                        <a:spcBef>
                          <a:spcPts val="0"/>
                        </a:spcBef>
                        <a:spcAft>
                          <a:spcPts val="0"/>
                        </a:spcAft>
                        <a:buClrTx/>
                        <a:buSzTx/>
                        <a:buFontTx/>
                        <a:buNone/>
                        <a:tabLst/>
                        <a:defRPr/>
                      </a:pPr>
                      <a:endParaRPr lang="en-US" sz="1900" dirty="0">
                        <a:latin typeface="Century Gothic"/>
                      </a:endParaRP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179,997</a:t>
                      </a:r>
                    </a:p>
                  </a:txBody>
                  <a:tcPr/>
                </a:tc>
                <a:tc>
                  <a:txBody>
                    <a:bodyPr/>
                    <a:lstStyle/>
                    <a:p>
                      <a:pPr marL="0" lvl="0" algn="r" defTabSz="457063" rtl="0" eaLnBrk="1" latinLnBrk="0" hangingPunct="1">
                        <a:buNone/>
                      </a:pPr>
                      <a:r>
                        <a:rPr lang="en-US" sz="1799" b="1" kern="1200" dirty="0">
                          <a:solidFill>
                            <a:schemeClr val="dk1"/>
                          </a:solidFill>
                          <a:latin typeface="Century Gothic"/>
                          <a:ea typeface="+mn-ea"/>
                          <a:cs typeface="+mn-cs"/>
                        </a:rPr>
                        <a:t>123,427</a:t>
                      </a:r>
                    </a:p>
                  </a:txBody>
                  <a:tcPr/>
                </a:tc>
                <a:tc>
                  <a:txBody>
                    <a:bodyPr/>
                    <a:lstStyle/>
                    <a:p>
                      <a:pPr marL="0" lvl="0" algn="r" defTabSz="457063" rtl="0" eaLnBrk="1" latinLnBrk="0" hangingPunct="1">
                        <a:lnSpc>
                          <a:spcPct val="100000"/>
                        </a:lnSpc>
                        <a:spcBef>
                          <a:spcPts val="0"/>
                        </a:spcBef>
                        <a:spcAft>
                          <a:spcPts val="0"/>
                        </a:spcAft>
                        <a:buNone/>
                      </a:pPr>
                      <a:r>
                        <a:rPr lang="en-US" sz="1799" b="1" kern="1200" noProof="0" dirty="0">
                          <a:solidFill>
                            <a:schemeClr val="dk1"/>
                          </a:solidFill>
                          <a:latin typeface="Century Gothic"/>
                          <a:ea typeface="+mn-ea"/>
                          <a:cs typeface="+mn-cs"/>
                        </a:rPr>
                        <a:t>114,672</a:t>
                      </a:r>
                    </a:p>
                  </a:txBody>
                  <a:tcPr/>
                </a:tc>
                <a:extLst>
                  <a:ext uri="{0D108BD9-81ED-4DB2-BD59-A6C34878D82A}">
                    <a16:rowId xmlns:a16="http://schemas.microsoft.com/office/drawing/2014/main" val="2143813145"/>
                  </a:ext>
                </a:extLst>
              </a:tr>
              <a:tr h="401723">
                <a:tc>
                  <a:txBody>
                    <a:bodyPr/>
                    <a:lstStyle/>
                    <a:p>
                      <a:pPr lvl="0">
                        <a:buNone/>
                      </a:pPr>
                      <a:endParaRPr lang="en-US" sz="1900" b="1"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1135753515"/>
                  </a:ext>
                </a:extLst>
              </a:tr>
              <a:tr h="401723">
                <a:tc>
                  <a:txBody>
                    <a:bodyPr/>
                    <a:lstStyle/>
                    <a:p>
                      <a:pPr lvl="0">
                        <a:buNone/>
                      </a:pPr>
                      <a:r>
                        <a:rPr lang="en-US" sz="1900" b="1" dirty="0">
                          <a:latin typeface="Century Gothic"/>
                        </a:rPr>
                        <a:t>Assessed Valuation</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15,414,060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15,414,060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15,169,380</a:t>
                      </a:r>
                    </a:p>
                  </a:txBody>
                  <a:tcPr/>
                </a:tc>
                <a:extLst>
                  <a:ext uri="{0D108BD9-81ED-4DB2-BD59-A6C34878D82A}">
                    <a16:rowId xmlns:a16="http://schemas.microsoft.com/office/drawing/2014/main" val="3454118859"/>
                  </a:ext>
                </a:extLst>
              </a:tr>
              <a:tr h="401723">
                <a:tc>
                  <a:txBody>
                    <a:bodyPr/>
                    <a:lstStyle/>
                    <a:p>
                      <a:pPr lvl="0">
                        <a:buNone/>
                      </a:pPr>
                      <a:r>
                        <a:rPr lang="en-US" sz="1900" b="1" dirty="0">
                          <a:latin typeface="Century Gothic"/>
                        </a:rPr>
                        <a:t>Mill Levy </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19.0</a:t>
                      </a:r>
                    </a:p>
                  </a:txBody>
                  <a:tcPr/>
                </a:tc>
                <a:tc>
                  <a:txBody>
                    <a:bodyPr/>
                    <a:lstStyle/>
                    <a:p>
                      <a:pPr marL="0" lvl="0" algn="r" defTabSz="457063" rtl="0" eaLnBrk="1" latinLnBrk="0" hangingPunct="1">
                        <a:buNone/>
                      </a:pPr>
                      <a:r>
                        <a:rPr lang="en-US" sz="1799" kern="1200" dirty="0">
                          <a:solidFill>
                            <a:schemeClr val="dk1"/>
                          </a:solidFill>
                          <a:latin typeface="Century Gothic"/>
                          <a:ea typeface="+mn-ea"/>
                          <a:cs typeface="+mn-cs"/>
                        </a:rPr>
                        <a:t>19.0</a:t>
                      </a:r>
                    </a:p>
                  </a:txBody>
                  <a:tcPr/>
                </a:tc>
                <a:tc>
                  <a:txBody>
                    <a:bodyPr/>
                    <a:lstStyle/>
                    <a:p>
                      <a:pPr marL="0" lvl="0" algn="r" defTabSz="457063" rtl="0" eaLnBrk="1" latinLnBrk="0" hangingPunct="1">
                        <a:lnSpc>
                          <a:spcPct val="100000"/>
                        </a:lnSpc>
                        <a:spcBef>
                          <a:spcPts val="0"/>
                        </a:spcBef>
                        <a:spcAft>
                          <a:spcPts val="0"/>
                        </a:spcAft>
                        <a:buNone/>
                      </a:pPr>
                      <a:r>
                        <a:rPr lang="en-US" sz="1799" kern="1200" noProof="0" dirty="0">
                          <a:solidFill>
                            <a:schemeClr val="dk1"/>
                          </a:solidFill>
                          <a:latin typeface="Century Gothic"/>
                          <a:ea typeface="+mn-ea"/>
                          <a:cs typeface="+mn-cs"/>
                        </a:rPr>
                        <a:t>19.0</a:t>
                      </a:r>
                    </a:p>
                  </a:txBody>
                  <a:tcPr/>
                </a:tc>
                <a:extLst>
                  <a:ext uri="{0D108BD9-81ED-4DB2-BD59-A6C34878D82A}">
                    <a16:rowId xmlns:a16="http://schemas.microsoft.com/office/drawing/2014/main" val="3296675013"/>
                  </a:ext>
                </a:extLst>
              </a:tr>
              <a:tr h="401723">
                <a:tc>
                  <a:txBody>
                    <a:bodyPr/>
                    <a:lstStyle/>
                    <a:p>
                      <a:pPr lvl="0">
                        <a:buNone/>
                      </a:pPr>
                      <a:endParaRPr lang="en-US" sz="1900" b="1"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3573200834"/>
                  </a:ext>
                </a:extLst>
              </a:tr>
              <a:tr h="401723">
                <a:tc>
                  <a:txBody>
                    <a:bodyPr/>
                    <a:lstStyle/>
                    <a:p>
                      <a:pPr lvl="0">
                        <a:buNone/>
                      </a:pPr>
                      <a:endParaRPr lang="en-US" sz="1900" b="1"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4083841257"/>
                  </a:ext>
                </a:extLst>
              </a:tr>
              <a:tr h="401723">
                <a:tc>
                  <a:txBody>
                    <a:bodyPr/>
                    <a:lstStyle/>
                    <a:p>
                      <a:pPr lvl="0">
                        <a:buNone/>
                      </a:pPr>
                      <a:endParaRPr lang="en-US" sz="1900" b="1" dirty="0">
                        <a:latin typeface="Century Gothic"/>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buNone/>
                      </a:pPr>
                      <a:endParaRPr lang="en-US" sz="1799" kern="1200" dirty="0">
                        <a:solidFill>
                          <a:schemeClr val="dk1"/>
                        </a:solidFill>
                        <a:latin typeface="Century Gothic"/>
                        <a:ea typeface="+mn-ea"/>
                        <a:cs typeface="+mn-cs"/>
                      </a:endParaRPr>
                    </a:p>
                  </a:txBody>
                  <a:tcPr/>
                </a:tc>
                <a:tc>
                  <a:txBody>
                    <a:bodyPr/>
                    <a:lstStyle/>
                    <a:p>
                      <a:pPr marL="0" lvl="0" algn="r" defTabSz="457063" rtl="0" eaLnBrk="1" latinLnBrk="0" hangingPunct="1">
                        <a:lnSpc>
                          <a:spcPct val="100000"/>
                        </a:lnSpc>
                        <a:spcBef>
                          <a:spcPts val="0"/>
                        </a:spcBef>
                        <a:spcAft>
                          <a:spcPts val="0"/>
                        </a:spcAft>
                        <a:buNone/>
                      </a:pPr>
                      <a:endParaRPr lang="en-US" sz="1799" kern="1200" noProof="0" dirty="0">
                        <a:solidFill>
                          <a:schemeClr val="dk1"/>
                        </a:solidFill>
                        <a:latin typeface="Century Gothic"/>
                        <a:ea typeface="+mn-ea"/>
                        <a:cs typeface="+mn-cs"/>
                      </a:endParaRPr>
                    </a:p>
                  </a:txBody>
                  <a:tcPr/>
                </a:tc>
                <a:extLst>
                  <a:ext uri="{0D108BD9-81ED-4DB2-BD59-A6C34878D82A}">
                    <a16:rowId xmlns:a16="http://schemas.microsoft.com/office/drawing/2014/main" val="2646924104"/>
                  </a:ext>
                </a:extLst>
              </a:tr>
            </a:tbl>
          </a:graphicData>
        </a:graphic>
      </p:graphicFrame>
      <p:sp>
        <p:nvSpPr>
          <p:cNvPr id="2" name="TextBox 1">
            <a:extLst>
              <a:ext uri="{FF2B5EF4-FFF2-40B4-BE49-F238E27FC236}">
                <a16:creationId xmlns:a16="http://schemas.microsoft.com/office/drawing/2014/main" id="{288EB41F-5A2A-5339-9382-333D55C6B091}"/>
              </a:ext>
            </a:extLst>
          </p:cNvPr>
          <p:cNvSpPr txBox="1"/>
          <p:nvPr/>
        </p:nvSpPr>
        <p:spPr>
          <a:xfrm>
            <a:off x="9445558" y="206800"/>
            <a:ext cx="3142034" cy="369332"/>
          </a:xfrm>
          <a:prstGeom prst="rect">
            <a:avLst/>
          </a:prstGeom>
          <a:noFill/>
        </p:spPr>
        <p:txBody>
          <a:bodyPr wrap="square" rtlCol="0">
            <a:spAutoFit/>
          </a:bodyPr>
          <a:lstStyle/>
          <a:p>
            <a:r>
              <a:rPr lang="en-US" i="1" dirty="0">
                <a:solidFill>
                  <a:srgbClr val="FFFF00"/>
                </a:solidFill>
              </a:rPr>
              <a:t>*Unaudited Financials</a:t>
            </a:r>
          </a:p>
        </p:txBody>
      </p:sp>
    </p:spTree>
    <p:extLst>
      <p:ext uri="{BB962C8B-B14F-4D97-AF65-F5344CB8AC3E}">
        <p14:creationId xmlns:p14="http://schemas.microsoft.com/office/powerpoint/2010/main" val="486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228600"/>
            <a:ext cx="10591802" cy="1359567"/>
          </a:xfrm>
        </p:spPr>
        <p:txBody>
          <a:bodyPr anchor="b">
            <a:normAutofit/>
          </a:bodyPr>
          <a:lstStyle/>
          <a:p>
            <a:pPr algn="r"/>
            <a:r>
              <a:rPr lang="en-US" sz="3600" dirty="0">
                <a:solidFill>
                  <a:schemeClr val="tx2"/>
                </a:solidFill>
              </a:rPr>
              <a:t>2023 Metro Board Financial Objectives </a:t>
            </a:r>
            <a:br>
              <a:rPr lang="en-US" sz="3600" dirty="0">
                <a:solidFill>
                  <a:schemeClr val="tx2"/>
                </a:solidFill>
              </a:rPr>
            </a:br>
            <a:endParaRPr lang="en-US" sz="3600" dirty="0">
              <a:solidFill>
                <a:schemeClr val="tx2"/>
              </a:solidFill>
            </a:endParaRP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531812" y="1756610"/>
            <a:ext cx="6096000" cy="4606089"/>
          </a:xfrm>
        </p:spPr>
        <p:txBody>
          <a:bodyPr>
            <a:normAutofit/>
          </a:bodyPr>
          <a:lstStyle/>
          <a:p>
            <a:r>
              <a:rPr lang="en-US" sz="2800" b="1" dirty="0"/>
              <a:t>Financial Objectives</a:t>
            </a:r>
          </a:p>
          <a:p>
            <a:pPr lvl="1">
              <a:buFont typeface="Wingdings" panose="05000000000000000000" pitchFamily="2" charset="2"/>
              <a:buChar char="Ø"/>
            </a:pPr>
            <a:r>
              <a:rPr lang="en-US" sz="1800" dirty="0"/>
              <a:t>Improve financial performance of Lodge</a:t>
            </a:r>
          </a:p>
          <a:p>
            <a:pPr lvl="1">
              <a:buFont typeface="Wingdings" panose="05000000000000000000" pitchFamily="2" charset="2"/>
              <a:buChar char="Ø"/>
            </a:pPr>
            <a:r>
              <a:rPr lang="en-US" sz="1800" dirty="0"/>
              <a:t>Explore Special District Infrastructure Grants (part of HB 22-1151)</a:t>
            </a:r>
          </a:p>
          <a:p>
            <a:pPr lvl="1">
              <a:buFont typeface="Wingdings" panose="05000000000000000000" pitchFamily="2" charset="2"/>
              <a:buChar char="Ø"/>
            </a:pPr>
            <a:r>
              <a:rPr lang="en-US" sz="1800" dirty="0"/>
              <a:t>Maintain Mill Levy for 2023</a:t>
            </a:r>
          </a:p>
          <a:p>
            <a:pPr lvl="1">
              <a:buFont typeface="Wingdings" panose="05000000000000000000" pitchFamily="2" charset="2"/>
              <a:buChar char="Ø"/>
            </a:pPr>
            <a:r>
              <a:rPr lang="en-US" sz="1800" dirty="0"/>
              <a:t>Fully fund irrigation system replacement out of operating funds</a:t>
            </a:r>
          </a:p>
          <a:p>
            <a:pPr lvl="1">
              <a:buFont typeface="Wingdings" panose="05000000000000000000" pitchFamily="2" charset="2"/>
              <a:buChar char="Ø"/>
            </a:pPr>
            <a:r>
              <a:rPr lang="en-US" sz="1800" dirty="0"/>
              <a:t>Manage Capital Spending plan</a:t>
            </a:r>
          </a:p>
          <a:p>
            <a:pPr lvl="1">
              <a:buFont typeface="Wingdings" panose="05000000000000000000" pitchFamily="2" charset="2"/>
              <a:buChar char="Ø"/>
            </a:pPr>
            <a:r>
              <a:rPr lang="en-US" sz="1800" dirty="0"/>
              <a:t>Collect outstanding FEMA Claim (+/- $50,000)</a:t>
            </a:r>
          </a:p>
          <a:p>
            <a:pPr lvl="1">
              <a:buFont typeface="Wingdings" panose="05000000000000000000" pitchFamily="2" charset="2"/>
              <a:buChar char="Ø"/>
            </a:pPr>
            <a:r>
              <a:rPr lang="en-US" sz="1800" dirty="0"/>
              <a:t>Continue to strengthen Contingency and Reserve funds</a:t>
            </a:r>
            <a:endParaRPr lang="en-US" sz="2800" dirty="0"/>
          </a:p>
        </p:txBody>
      </p:sp>
      <p:pic>
        <p:nvPicPr>
          <p:cNvPr id="5" name="Picture 4" descr="A picture containing cup, coffee, table, indoor&#10;&#10;Description automatically generated">
            <a:extLst>
              <a:ext uri="{FF2B5EF4-FFF2-40B4-BE49-F238E27FC236}">
                <a16:creationId xmlns:a16="http://schemas.microsoft.com/office/drawing/2014/main" id="{8210DE68-C8A8-7F03-E9EB-78CE6675D3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4653" y="3085862"/>
            <a:ext cx="4566526" cy="3044350"/>
          </a:xfrm>
          <a:prstGeom prst="rect">
            <a:avLst/>
          </a:prstGeom>
          <a:effectLst>
            <a:softEdge rad="241300"/>
          </a:effectLst>
        </p:spPr>
      </p:pic>
    </p:spTree>
    <p:extLst>
      <p:ext uri="{BB962C8B-B14F-4D97-AF65-F5344CB8AC3E}">
        <p14:creationId xmlns:p14="http://schemas.microsoft.com/office/powerpoint/2010/main" val="25870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4C23-A810-1A19-809C-AEAF821C4E1B}"/>
              </a:ext>
            </a:extLst>
          </p:cNvPr>
          <p:cNvSpPr>
            <a:spLocks noGrp="1"/>
          </p:cNvSpPr>
          <p:nvPr>
            <p:ph type="title"/>
          </p:nvPr>
        </p:nvSpPr>
        <p:spPr>
          <a:xfrm>
            <a:off x="1295064" y="914401"/>
            <a:ext cx="9292725" cy="673768"/>
          </a:xfrm>
        </p:spPr>
        <p:txBody>
          <a:bodyPr>
            <a:normAutofit fontScale="90000"/>
          </a:bodyPr>
          <a:lstStyle/>
          <a:p>
            <a:r>
              <a:rPr lang="en-US" dirty="0">
                <a:solidFill>
                  <a:srgbClr val="FFFF00"/>
                </a:solidFill>
              </a:rPr>
              <a:t>Conclusion</a:t>
            </a:r>
          </a:p>
        </p:txBody>
      </p:sp>
      <p:sp>
        <p:nvSpPr>
          <p:cNvPr id="3" name="Text Placeholder 2">
            <a:extLst>
              <a:ext uri="{FF2B5EF4-FFF2-40B4-BE49-F238E27FC236}">
                <a16:creationId xmlns:a16="http://schemas.microsoft.com/office/drawing/2014/main" id="{163DBD7D-AE0D-B608-44A5-054A04F12D26}"/>
              </a:ext>
            </a:extLst>
          </p:cNvPr>
          <p:cNvSpPr>
            <a:spLocks noGrp="1"/>
          </p:cNvSpPr>
          <p:nvPr>
            <p:ph type="body" idx="1"/>
          </p:nvPr>
        </p:nvSpPr>
        <p:spPr>
          <a:xfrm>
            <a:off x="1295064" y="1913021"/>
            <a:ext cx="9588052" cy="4030578"/>
          </a:xfrm>
        </p:spPr>
        <p:txBody>
          <a:bodyPr/>
          <a:lstStyle/>
          <a:p>
            <a:pPr algn="l"/>
            <a:endParaRPr lang="en-US" dirty="0"/>
          </a:p>
          <a:p>
            <a:pPr marL="342900" indent="-342900" algn="l">
              <a:buFont typeface="Wingdings" panose="05000000000000000000" pitchFamily="2" charset="2"/>
              <a:buChar char="Ø"/>
            </a:pPr>
            <a:r>
              <a:rPr lang="en-US" dirty="0">
                <a:solidFill>
                  <a:srgbClr val="FFFF00"/>
                </a:solidFill>
              </a:rPr>
              <a:t>This Board’s goal is to make decisions that it feels are in the best interest of the community, based upon resident feedback, economic considerations, and additional research that guides those decisions</a:t>
            </a:r>
          </a:p>
          <a:p>
            <a:pPr marL="342900" indent="-342900" algn="l">
              <a:buFont typeface="Wingdings" panose="05000000000000000000" pitchFamily="2" charset="2"/>
              <a:buChar char="Ø"/>
            </a:pPr>
            <a:r>
              <a:rPr lang="en-US" dirty="0">
                <a:solidFill>
                  <a:srgbClr val="FFFF00"/>
                </a:solidFill>
              </a:rPr>
              <a:t>Are there areas of concern that you would like us to pursue that we are not?</a:t>
            </a:r>
          </a:p>
          <a:p>
            <a:pPr marL="342900" indent="-342900" algn="l">
              <a:buFont typeface="Wingdings" panose="05000000000000000000" pitchFamily="2" charset="2"/>
              <a:buChar char="Ø"/>
            </a:pPr>
            <a:r>
              <a:rPr lang="en-US" dirty="0">
                <a:solidFill>
                  <a:srgbClr val="FFFF00"/>
                </a:solidFill>
              </a:rPr>
              <a:t>Please sign up on our new Metro District e-mail list before leaving.  You will receive our monthly newsletter, relevant Metro District announcements, and community surveys seeking your feedback</a:t>
            </a:r>
            <a:endParaRPr lang="en-US" sz="3600" dirty="0"/>
          </a:p>
          <a:p>
            <a:pPr marL="342900" indent="-342900" algn="l">
              <a:buFont typeface="Wingdings" panose="05000000000000000000" pitchFamily="2" charset="2"/>
              <a:buChar char="Ø"/>
            </a:pPr>
            <a:endParaRPr lang="en-US" dirty="0"/>
          </a:p>
        </p:txBody>
      </p:sp>
    </p:spTree>
    <p:extLst>
      <p:ext uri="{BB962C8B-B14F-4D97-AF65-F5344CB8AC3E}">
        <p14:creationId xmlns:p14="http://schemas.microsoft.com/office/powerpoint/2010/main" val="330559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80000"/>
                <a:lumMod val="80000"/>
              </a:schemeClr>
              <a:schemeClr val="bg2">
                <a:tint val="98000"/>
              </a:schemeClr>
            </a:duotone>
          </a:blip>
          <a:stretch/>
        </a:blipFill>
        <a:effectLst/>
      </p:bgPr>
    </p:bg>
    <p:spTree>
      <p:nvGrpSpPr>
        <p:cNvPr id="1" name=""/>
        <p:cNvGrpSpPr/>
        <p:nvPr/>
      </p:nvGrpSpPr>
      <p:grpSpPr>
        <a:xfrm>
          <a:off x="0" y="0"/>
          <a:ext cx="0" cy="0"/>
          <a:chOff x="0" y="0"/>
          <a:chExt cx="0" cy="0"/>
        </a:xfrm>
      </p:grpSpPr>
      <p:pic>
        <p:nvPicPr>
          <p:cNvPr id="9" name="Picture 8" descr="Infinite question marks in 3D rendering">
            <a:extLst>
              <a:ext uri="{FF2B5EF4-FFF2-40B4-BE49-F238E27FC236}">
                <a16:creationId xmlns:a16="http://schemas.microsoft.com/office/drawing/2014/main" id="{71AE60F5-EAC3-A88F-5BBA-D6CFB57DA565}"/>
              </a:ext>
            </a:extLst>
          </p:cNvPr>
          <p:cNvPicPr>
            <a:picLocks noChangeAspect="1"/>
          </p:cNvPicPr>
          <p:nvPr/>
        </p:nvPicPr>
        <p:blipFill rotWithShape="1">
          <a:blip r:embed="rId4"/>
          <a:srcRect t="7854" b="7854"/>
          <a:stretch/>
        </p:blipFill>
        <p:spPr>
          <a:xfrm>
            <a:off x="20" y="10"/>
            <a:ext cx="12188805" cy="6857990"/>
          </a:xfrm>
          <a:prstGeom prst="rect">
            <a:avLst/>
          </a:prstGeom>
        </p:spPr>
      </p:pic>
      <p:sp useBgFill="1">
        <p:nvSpPr>
          <p:cNvPr id="18" name="Freeform 5">
            <a:extLst>
              <a:ext uri="{FF2B5EF4-FFF2-40B4-BE49-F238E27FC236}">
                <a16:creationId xmlns:a16="http://schemas.microsoft.com/office/drawing/2014/main" id="{21B4C2DC-91F0-43E0-8B37-0D678F563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71059" y="1762886"/>
            <a:ext cx="7654925" cy="3332229"/>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Title 6">
            <a:extLst>
              <a:ext uri="{FF2B5EF4-FFF2-40B4-BE49-F238E27FC236}">
                <a16:creationId xmlns:a16="http://schemas.microsoft.com/office/drawing/2014/main" id="{85EDDC64-8414-48C4-91EF-D9C44ED8B059}"/>
              </a:ext>
            </a:extLst>
          </p:cNvPr>
          <p:cNvSpPr>
            <a:spLocks noGrp="1"/>
          </p:cNvSpPr>
          <p:nvPr>
            <p:ph type="title"/>
          </p:nvPr>
        </p:nvSpPr>
        <p:spPr>
          <a:xfrm>
            <a:off x="2480086" y="2074339"/>
            <a:ext cx="7218074" cy="1828801"/>
          </a:xfrm>
        </p:spPr>
        <p:txBody>
          <a:bodyPr vert="horz" lIns="91440" tIns="45720" rIns="91440" bIns="45720" rtlCol="0" anchor="b">
            <a:normAutofit/>
          </a:bodyPr>
          <a:lstStyle/>
          <a:p>
            <a:pPr defTabSz="457200"/>
            <a:r>
              <a:rPr lang="en-US" sz="4800"/>
              <a:t>Questions and Answers with our Homeowners</a:t>
            </a:r>
          </a:p>
        </p:txBody>
      </p:sp>
    </p:spTree>
    <p:extLst>
      <p:ext uri="{BB962C8B-B14F-4D97-AF65-F5344CB8AC3E}">
        <p14:creationId xmlns:p14="http://schemas.microsoft.com/office/powerpoint/2010/main" val="34305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560963" y="765161"/>
            <a:ext cx="5350850" cy="1200699"/>
          </a:xfrm>
        </p:spPr>
        <p:txBody>
          <a:bodyPr vert="horz" lIns="91440" tIns="45720" rIns="91440" bIns="45720" rtlCol="0" anchor="ctr">
            <a:normAutofit/>
          </a:bodyPr>
          <a:lstStyle/>
          <a:p>
            <a:pPr defTabSz="457200"/>
            <a:r>
              <a:rPr lang="en-US" sz="3200" dirty="0">
                <a:solidFill>
                  <a:schemeClr val="tx2"/>
                </a:solidFill>
              </a:rPr>
              <a:t>Metro District Board of Directors 2022/23</a:t>
            </a:r>
          </a:p>
        </p:txBody>
      </p:sp>
      <p:sp>
        <p:nvSpPr>
          <p:cNvPr id="14" name="Content Placeholder 2"/>
          <p:cNvSpPr>
            <a:spLocks noGrp="1"/>
          </p:cNvSpPr>
          <p:nvPr>
            <p:ph sz="half" idx="1"/>
          </p:nvPr>
        </p:nvSpPr>
        <p:spPr>
          <a:xfrm>
            <a:off x="560962" y="2365361"/>
            <a:ext cx="5608205" cy="3502039"/>
          </a:xfrm>
        </p:spPr>
        <p:txBody>
          <a:bodyPr vert="horz" lIns="91440" tIns="45720" rIns="91440" bIns="45720" rtlCol="0" anchor="t">
            <a:noAutofit/>
          </a:bodyPr>
          <a:lstStyle/>
          <a:p>
            <a:pPr marL="342265" indent="-342265" defTabSz="457200">
              <a:lnSpc>
                <a:spcPct val="90000"/>
              </a:lnSpc>
              <a:buFont typeface="Wingdings" charset="2"/>
              <a:buChar char="Ø"/>
            </a:pPr>
            <a:endParaRPr lang="en-US" sz="2400" dirty="0"/>
          </a:p>
          <a:p>
            <a:pPr marL="0" indent="0" defTabSz="457200">
              <a:lnSpc>
                <a:spcPct val="90000"/>
              </a:lnSpc>
            </a:pPr>
            <a:endParaRPr lang="en-US" sz="1400" dirty="0"/>
          </a:p>
        </p:txBody>
      </p:sp>
      <p:pic>
        <p:nvPicPr>
          <p:cNvPr id="5" name="Content Placeholder 4" descr="A picture containing text, indoor, ceiling, orange&#10;&#10;Description automatically generated">
            <a:extLst>
              <a:ext uri="{FF2B5EF4-FFF2-40B4-BE49-F238E27FC236}">
                <a16:creationId xmlns:a16="http://schemas.microsoft.com/office/drawing/2014/main" id="{1F81C564-AE72-E6E0-D166-7DEA8DABA61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0775" y="2073540"/>
            <a:ext cx="5064125" cy="3376083"/>
          </a:xfrm>
        </p:spPr>
      </p:pic>
      <p:sp>
        <p:nvSpPr>
          <p:cNvPr id="29" name="TextBox 28">
            <a:extLst>
              <a:ext uri="{FF2B5EF4-FFF2-40B4-BE49-F238E27FC236}">
                <a16:creationId xmlns:a16="http://schemas.microsoft.com/office/drawing/2014/main" id="{C112E887-3372-4AEB-958C-878B588D758D}"/>
              </a:ext>
            </a:extLst>
          </p:cNvPr>
          <p:cNvSpPr txBox="1"/>
          <p:nvPr/>
        </p:nvSpPr>
        <p:spPr>
          <a:xfrm>
            <a:off x="219076" y="2235106"/>
            <a:ext cx="5851998" cy="3748719"/>
          </a:xfrm>
          <a:prstGeom prst="rect">
            <a:avLst/>
          </a:prstGeom>
          <a:noFill/>
        </p:spPr>
        <p:txBody>
          <a:bodyPr wrap="square">
            <a:spAutoFit/>
          </a:bodyPr>
          <a:lstStyle/>
          <a:p>
            <a:pPr marL="399415" lvl="1" indent="0" defTabSz="457200">
              <a:lnSpc>
                <a:spcPct val="90000"/>
              </a:lnSpc>
              <a:buNone/>
            </a:pPr>
            <a:r>
              <a:rPr lang="en-US" sz="2400" b="1" dirty="0">
                <a:solidFill>
                  <a:schemeClr val="tx2"/>
                </a:solidFill>
              </a:rPr>
              <a:t>    </a:t>
            </a:r>
            <a:r>
              <a:rPr lang="en-US" sz="2400" b="1" u="sng" dirty="0">
                <a:solidFill>
                  <a:schemeClr val="tx2"/>
                </a:solidFill>
              </a:rPr>
              <a:t>Primary Areas of Responsibility</a:t>
            </a:r>
          </a:p>
          <a:p>
            <a:pPr marL="399415" lvl="1" indent="0" defTabSz="457200">
              <a:lnSpc>
                <a:spcPct val="90000"/>
              </a:lnSpc>
              <a:buNone/>
            </a:pPr>
            <a:endParaRPr lang="en-US" sz="2400" b="1" u="sng" dirty="0">
              <a:solidFill>
                <a:schemeClr val="tx2"/>
              </a:solidFill>
            </a:endParaRPr>
          </a:p>
          <a:p>
            <a:pPr marL="685165" lvl="1" indent="-285750" defTabSz="457200">
              <a:lnSpc>
                <a:spcPct val="90000"/>
              </a:lnSpc>
              <a:buFont typeface="Wingdings" panose="05000000000000000000" pitchFamily="2" charset="2"/>
              <a:buChar char="Ø"/>
            </a:pPr>
            <a:r>
              <a:rPr lang="en-US" dirty="0">
                <a:solidFill>
                  <a:schemeClr val="tx2"/>
                </a:solidFill>
              </a:rPr>
              <a:t>Bill </a:t>
            </a:r>
            <a:r>
              <a:rPr lang="en-US" dirty="0" err="1">
                <a:solidFill>
                  <a:schemeClr val="tx2"/>
                </a:solidFill>
              </a:rPr>
              <a:t>Heeter</a:t>
            </a:r>
            <a:r>
              <a:rPr lang="en-US" dirty="0">
                <a:solidFill>
                  <a:schemeClr val="tx2"/>
                </a:solidFill>
              </a:rPr>
              <a:t> – General Board Management, Landscaping, Newsletter, Special Projects</a:t>
            </a:r>
          </a:p>
          <a:p>
            <a:pPr marL="399415" lvl="1" indent="0" defTabSz="457200">
              <a:lnSpc>
                <a:spcPct val="90000"/>
              </a:lnSpc>
              <a:buNone/>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Rick </a:t>
            </a:r>
            <a:r>
              <a:rPr lang="en-US" dirty="0" err="1">
                <a:solidFill>
                  <a:schemeClr val="tx2"/>
                </a:solidFill>
              </a:rPr>
              <a:t>Stauch</a:t>
            </a:r>
            <a:r>
              <a:rPr lang="en-US" dirty="0">
                <a:solidFill>
                  <a:schemeClr val="tx2"/>
                </a:solidFill>
              </a:rPr>
              <a:t> – Joint Community Engagement Committee, Special Projects</a:t>
            </a:r>
          </a:p>
          <a:p>
            <a:pPr marL="742315" lvl="1" indent="-285115" defTabSz="457200">
              <a:lnSpc>
                <a:spcPct val="90000"/>
              </a:lnSpc>
              <a:buFont typeface="Wingdings" charset="2"/>
              <a:buChar char="Ø"/>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Debbie Perry –Financial Reporting, Bonds, Payables</a:t>
            </a:r>
          </a:p>
          <a:p>
            <a:pPr marL="742315" lvl="1" indent="-285115" defTabSz="457200">
              <a:lnSpc>
                <a:spcPct val="90000"/>
              </a:lnSpc>
              <a:buFont typeface="Wingdings" charset="2"/>
              <a:buChar char="Ø"/>
            </a:pPr>
            <a:endParaRPr lang="en-US" dirty="0">
              <a:solidFill>
                <a:schemeClr val="tx2"/>
              </a:solidFill>
            </a:endParaRPr>
          </a:p>
          <a:p>
            <a:pPr marL="742315" lvl="1" indent="-285115" defTabSz="457200">
              <a:lnSpc>
                <a:spcPct val="90000"/>
              </a:lnSpc>
              <a:buFont typeface="Wingdings" charset="2"/>
              <a:buChar char="Ø"/>
            </a:pPr>
            <a:r>
              <a:rPr lang="en-US" dirty="0" err="1">
                <a:solidFill>
                  <a:schemeClr val="tx2"/>
                </a:solidFill>
              </a:rPr>
              <a:t>Ecton</a:t>
            </a:r>
            <a:r>
              <a:rPr lang="en-US" dirty="0">
                <a:solidFill>
                  <a:schemeClr val="tx2"/>
                </a:solidFill>
              </a:rPr>
              <a:t> </a:t>
            </a:r>
            <a:r>
              <a:rPr lang="en-US" dirty="0" err="1">
                <a:solidFill>
                  <a:schemeClr val="tx2"/>
                </a:solidFill>
              </a:rPr>
              <a:t>Espenlaub</a:t>
            </a:r>
            <a:r>
              <a:rPr lang="en-US" dirty="0">
                <a:solidFill>
                  <a:schemeClr val="tx2"/>
                </a:solidFill>
              </a:rPr>
              <a:t> – Trails, General Maintenance</a:t>
            </a:r>
          </a:p>
          <a:p>
            <a:pPr lvl="1" defTabSz="457200">
              <a:lnSpc>
                <a:spcPct val="90000"/>
              </a:lnSpc>
            </a:pPr>
            <a:endParaRPr lang="en-US" dirty="0">
              <a:solidFill>
                <a:schemeClr val="tx2"/>
              </a:solidFill>
            </a:endParaRPr>
          </a:p>
          <a:p>
            <a:pPr marL="742315" lvl="1" indent="-285115" defTabSz="457200">
              <a:lnSpc>
                <a:spcPct val="90000"/>
              </a:lnSpc>
              <a:buFont typeface="Wingdings" charset="2"/>
              <a:buChar char="Ø"/>
            </a:pPr>
            <a:r>
              <a:rPr lang="en-US" dirty="0">
                <a:solidFill>
                  <a:schemeClr val="tx2"/>
                </a:solidFill>
              </a:rPr>
              <a:t>Lynn Shepherd – Lodge Operations</a:t>
            </a:r>
          </a:p>
        </p:txBody>
      </p:sp>
    </p:spTree>
    <p:extLst>
      <p:ext uri="{BB962C8B-B14F-4D97-AF65-F5344CB8AC3E}">
        <p14:creationId xmlns:p14="http://schemas.microsoft.com/office/powerpoint/2010/main" val="309175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46" y="577310"/>
            <a:ext cx="7956259" cy="1077229"/>
          </a:xfrm>
        </p:spPr>
        <p:txBody>
          <a:bodyPr>
            <a:normAutofit fontScale="90000"/>
          </a:bodyPr>
          <a:lstStyle/>
          <a:p>
            <a:pPr algn="l"/>
            <a:r>
              <a:rPr lang="en-US" dirty="0"/>
              <a:t>The Walker-Schooler</a:t>
            </a:r>
            <a:br>
              <a:rPr lang="en-US" dirty="0"/>
            </a:br>
            <a:r>
              <a:rPr lang="en-US" dirty="0"/>
              <a:t>District Management Team</a:t>
            </a:r>
          </a:p>
        </p:txBody>
      </p:sp>
      <p:sp>
        <p:nvSpPr>
          <p:cNvPr id="5" name="Content Placeholder 2"/>
          <p:cNvSpPr>
            <a:spLocks noGrp="1"/>
          </p:cNvSpPr>
          <p:nvPr>
            <p:ph idx="1"/>
          </p:nvPr>
        </p:nvSpPr>
        <p:spPr>
          <a:xfrm>
            <a:off x="1186591" y="1782674"/>
            <a:ext cx="6827994" cy="4921782"/>
          </a:xfrm>
        </p:spPr>
        <p:txBody>
          <a:bodyPr>
            <a:normAutofit/>
          </a:bodyPr>
          <a:lstStyle/>
          <a:p>
            <a:pPr marL="0" indent="0">
              <a:lnSpc>
                <a:spcPct val="110000"/>
              </a:lnSpc>
              <a:spcBef>
                <a:spcPts val="600"/>
              </a:spcBef>
              <a:buNone/>
            </a:pPr>
            <a:r>
              <a:rPr lang="en-US" sz="1400" b="1" u="sng" dirty="0"/>
              <a:t>Primary Responsibilities</a:t>
            </a:r>
          </a:p>
          <a:p>
            <a:pPr lvl="1">
              <a:lnSpc>
                <a:spcPct val="110000"/>
              </a:lnSpc>
              <a:buFont typeface="Wingdings" panose="05000000000000000000" pitchFamily="2" charset="2"/>
              <a:buChar char="Ø"/>
            </a:pPr>
            <a:r>
              <a:rPr lang="en-US" sz="1400" dirty="0"/>
              <a:t>Public Reporting: Agendas, Minutes, Meeting Dates, Board Resolutions</a:t>
            </a:r>
          </a:p>
          <a:p>
            <a:pPr lvl="1">
              <a:lnSpc>
                <a:spcPct val="110000"/>
              </a:lnSpc>
              <a:buFont typeface="Wingdings" panose="05000000000000000000" pitchFamily="2" charset="2"/>
              <a:buChar char="Ø"/>
            </a:pPr>
            <a:r>
              <a:rPr lang="en-US" sz="1400" dirty="0"/>
              <a:t>Governmental Policy Guidance and Reporting</a:t>
            </a:r>
          </a:p>
          <a:p>
            <a:pPr lvl="1">
              <a:lnSpc>
                <a:spcPct val="110000"/>
              </a:lnSpc>
              <a:buFont typeface="Wingdings" panose="05000000000000000000" pitchFamily="2" charset="2"/>
              <a:buChar char="Ø"/>
            </a:pPr>
            <a:r>
              <a:rPr lang="en-US" sz="1400" dirty="0"/>
              <a:t>Legal Liaison</a:t>
            </a:r>
          </a:p>
          <a:p>
            <a:pPr lvl="1">
              <a:lnSpc>
                <a:spcPct val="110000"/>
              </a:lnSpc>
              <a:buFont typeface="Wingdings" panose="05000000000000000000" pitchFamily="2" charset="2"/>
              <a:buChar char="Ø"/>
            </a:pPr>
            <a:r>
              <a:rPr lang="en-US" sz="1400" dirty="0"/>
              <a:t>Budgeting and Financial Reporting, including External Audit Management</a:t>
            </a:r>
          </a:p>
          <a:p>
            <a:pPr lvl="1">
              <a:lnSpc>
                <a:spcPct val="110000"/>
              </a:lnSpc>
              <a:buFont typeface="Wingdings" panose="05000000000000000000" pitchFamily="2" charset="2"/>
              <a:buChar char="Ø"/>
            </a:pPr>
            <a:r>
              <a:rPr lang="en-US" sz="1400" dirty="0"/>
              <a:t>Assistance with all Agreements, RFPs and Grant Applications</a:t>
            </a:r>
          </a:p>
          <a:p>
            <a:pPr lvl="1">
              <a:lnSpc>
                <a:spcPct val="110000"/>
              </a:lnSpc>
              <a:buFont typeface="Wingdings" panose="05000000000000000000" pitchFamily="2" charset="2"/>
              <a:buChar char="Ø"/>
            </a:pPr>
            <a:r>
              <a:rPr lang="en-US" sz="1400" dirty="0"/>
              <a:t>Accounting and Bookkeeping services</a:t>
            </a:r>
          </a:p>
          <a:p>
            <a:pPr lvl="1">
              <a:lnSpc>
                <a:spcPct val="110000"/>
              </a:lnSpc>
              <a:buFont typeface="Wingdings" panose="05000000000000000000" pitchFamily="2" charset="2"/>
              <a:buChar char="Ø"/>
            </a:pPr>
            <a:r>
              <a:rPr lang="en-US" sz="1400" dirty="0"/>
              <a:t>Official Custodian of Records</a:t>
            </a:r>
          </a:p>
          <a:p>
            <a:pPr marL="0" indent="0">
              <a:lnSpc>
                <a:spcPct val="110000"/>
              </a:lnSpc>
              <a:buNone/>
            </a:pPr>
            <a:r>
              <a:rPr lang="en-US" sz="1400" b="1" u="sng" dirty="0"/>
              <a:t>New 2023 added Responsibilities</a:t>
            </a:r>
          </a:p>
          <a:p>
            <a:pPr lvl="1">
              <a:lnSpc>
                <a:spcPct val="110000"/>
              </a:lnSpc>
              <a:buFont typeface="Wingdings" panose="05000000000000000000" pitchFamily="2" charset="2"/>
              <a:buChar char="Ø"/>
            </a:pPr>
            <a:r>
              <a:rPr lang="en-US" sz="1400" dirty="0"/>
              <a:t>Day-to-day Community Operations (Landscaping, Repairs &amp; Maintenance)</a:t>
            </a:r>
          </a:p>
          <a:p>
            <a:pPr lvl="1">
              <a:lnSpc>
                <a:spcPct val="110000"/>
              </a:lnSpc>
              <a:buFont typeface="Wingdings" panose="05000000000000000000" pitchFamily="2" charset="2"/>
              <a:buChar char="Ø"/>
            </a:pPr>
            <a:r>
              <a:rPr lang="en-US" sz="1400" dirty="0"/>
              <a:t>Communications with Service Providers, Lodge Management</a:t>
            </a:r>
          </a:p>
          <a:p>
            <a:pPr lvl="1">
              <a:lnSpc>
                <a:spcPct val="110000"/>
              </a:lnSpc>
              <a:buFont typeface="Wingdings" panose="05000000000000000000" pitchFamily="2" charset="2"/>
              <a:buChar char="Ø"/>
            </a:pPr>
            <a:r>
              <a:rPr lang="en-US" sz="1400" dirty="0"/>
              <a:t>Project Execution and Follow-up  </a:t>
            </a:r>
          </a:p>
          <a:p>
            <a:pPr marL="457200" lvl="1" indent="0">
              <a:lnSpc>
                <a:spcPct val="110000"/>
              </a:lnSpc>
              <a:buNone/>
            </a:pPr>
            <a:r>
              <a:rPr lang="en-US" sz="1400" b="1" dirty="0"/>
              <a:t> </a:t>
            </a:r>
            <a:endParaRPr lang="en-US" sz="1400" dirty="0"/>
          </a:p>
        </p:txBody>
      </p:sp>
      <p:pic>
        <p:nvPicPr>
          <p:cNvPr id="7" name="Picture 6" descr="Logo, company name&#10;&#10;Description automatically generated">
            <a:extLst>
              <a:ext uri="{FF2B5EF4-FFF2-40B4-BE49-F238E27FC236}">
                <a16:creationId xmlns:a16="http://schemas.microsoft.com/office/drawing/2014/main" id="{23081DAD-9AB5-67BA-0108-23E396F6C8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8873" y="4868228"/>
            <a:ext cx="2497096" cy="1324877"/>
          </a:xfrm>
          <a:prstGeom prst="rect">
            <a:avLst/>
          </a:prstGeom>
        </p:spPr>
      </p:pic>
      <p:sp>
        <p:nvSpPr>
          <p:cNvPr id="8" name="TextBox 7">
            <a:extLst>
              <a:ext uri="{FF2B5EF4-FFF2-40B4-BE49-F238E27FC236}">
                <a16:creationId xmlns:a16="http://schemas.microsoft.com/office/drawing/2014/main" id="{B7A696B1-57EE-C152-56DC-F6E695A72E6A}"/>
              </a:ext>
            </a:extLst>
          </p:cNvPr>
          <p:cNvSpPr txBox="1"/>
          <p:nvPr/>
        </p:nvSpPr>
        <p:spPr>
          <a:xfrm>
            <a:off x="8237252" y="3390900"/>
            <a:ext cx="3471912" cy="1477328"/>
          </a:xfrm>
          <a:prstGeom prst="rect">
            <a:avLst/>
          </a:prstGeom>
          <a:noFill/>
        </p:spPr>
        <p:txBody>
          <a:bodyPr wrap="none" rtlCol="0">
            <a:spAutoFit/>
          </a:bodyPr>
          <a:lstStyle/>
          <a:p>
            <a:pPr>
              <a:spcAft>
                <a:spcPts val="0"/>
              </a:spcAft>
            </a:pPr>
            <a:r>
              <a:rPr lang="en-US" b="1" u="sng" dirty="0"/>
              <a:t>WSDM - Contact Information​</a:t>
            </a:r>
            <a:endParaRPr lang="en-US" dirty="0"/>
          </a:p>
          <a:p>
            <a:pPr>
              <a:spcAft>
                <a:spcPts val="0"/>
              </a:spcAft>
            </a:pPr>
            <a:r>
              <a:rPr lang="en-US" dirty="0"/>
              <a:t>Phone: 719-447-1777​</a:t>
            </a:r>
          </a:p>
          <a:p>
            <a:pPr>
              <a:spcAft>
                <a:spcPts val="0"/>
              </a:spcAft>
            </a:pPr>
            <a:r>
              <a:rPr lang="en-US" dirty="0"/>
              <a:t>Email: Rebecca.H@wsdistricts.co​</a:t>
            </a:r>
          </a:p>
          <a:p>
            <a:pPr>
              <a:spcAft>
                <a:spcPts val="0"/>
              </a:spcAft>
            </a:pPr>
            <a:r>
              <a:rPr lang="en-US" dirty="0"/>
              <a:t>Website: </a:t>
            </a:r>
            <a:r>
              <a:rPr lang="en-US" u="sng" dirty="0">
                <a:solidFill>
                  <a:schemeClr val="accent6">
                    <a:lumMod val="60000"/>
                    <a:lumOff val="40000"/>
                  </a:schemeClr>
                </a:solidFill>
              </a:rPr>
              <a:t>wsdistricts.co</a:t>
            </a:r>
            <a:endParaRPr lang="en-ZA" u="sng" dirty="0">
              <a:solidFill>
                <a:schemeClr val="accent6">
                  <a:lumMod val="60000"/>
                  <a:lumOff val="40000"/>
                </a:schemeClr>
              </a:solidFill>
            </a:endParaRPr>
          </a:p>
          <a:p>
            <a:endParaRPr lang="en-US" dirty="0"/>
          </a:p>
        </p:txBody>
      </p:sp>
      <p:pic>
        <p:nvPicPr>
          <p:cNvPr id="17" name="Picture 16" descr="Kevin Walker&#10;President of WSDM">
            <a:extLst>
              <a:ext uri="{FF2B5EF4-FFF2-40B4-BE49-F238E27FC236}">
                <a16:creationId xmlns:a16="http://schemas.microsoft.com/office/drawing/2014/main" id="{41CD572C-1ECE-5311-54D7-B880020410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2812">
            <a:off x="7723153" y="279130"/>
            <a:ext cx="1951440" cy="2439544"/>
          </a:xfrm>
          <a:prstGeom prst="rect">
            <a:avLst/>
          </a:prstGeom>
        </p:spPr>
      </p:pic>
      <p:pic>
        <p:nvPicPr>
          <p:cNvPr id="20" name="Picture 19" descr="Rebecca Harris&#10;Vice President of District Services&#10;District Manager">
            <a:extLst>
              <a:ext uri="{FF2B5EF4-FFF2-40B4-BE49-F238E27FC236}">
                <a16:creationId xmlns:a16="http://schemas.microsoft.com/office/drawing/2014/main" id="{8792CBE1-F125-E694-7575-F5E2072DD7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0930">
            <a:off x="10049937" y="315942"/>
            <a:ext cx="1958043" cy="2447554"/>
          </a:xfrm>
          <a:prstGeom prst="rect">
            <a:avLst/>
          </a:prstGeom>
        </p:spPr>
      </p:pic>
      <p:sp>
        <p:nvSpPr>
          <p:cNvPr id="21" name="TextBox 20">
            <a:extLst>
              <a:ext uri="{FF2B5EF4-FFF2-40B4-BE49-F238E27FC236}">
                <a16:creationId xmlns:a16="http://schemas.microsoft.com/office/drawing/2014/main" id="{7B0E58E1-EBA1-7C2B-F489-7DD074758144}"/>
              </a:ext>
            </a:extLst>
          </p:cNvPr>
          <p:cNvSpPr txBox="1"/>
          <p:nvPr/>
        </p:nvSpPr>
        <p:spPr>
          <a:xfrm rot="21128873">
            <a:off x="8036420" y="2356361"/>
            <a:ext cx="1620610" cy="430887"/>
          </a:xfrm>
          <a:prstGeom prst="rect">
            <a:avLst/>
          </a:prstGeom>
          <a:solidFill>
            <a:schemeClr val="bg1"/>
          </a:solidFill>
          <a:ln w="19050">
            <a:solidFill>
              <a:srgbClr val="002060"/>
            </a:solidFill>
          </a:ln>
        </p:spPr>
        <p:txBody>
          <a:bodyPr wrap="square" rtlCol="0">
            <a:spAutoFit/>
          </a:bodyPr>
          <a:lstStyle/>
          <a:p>
            <a:pPr algn="ctr"/>
            <a:r>
              <a:rPr lang="en-US" sz="1100" dirty="0"/>
              <a:t>Kevin Walker</a:t>
            </a:r>
          </a:p>
          <a:p>
            <a:pPr algn="ctr"/>
            <a:r>
              <a:rPr lang="en-US" sz="1100" dirty="0"/>
              <a:t>President of WSDM</a:t>
            </a:r>
          </a:p>
        </p:txBody>
      </p:sp>
      <p:sp>
        <p:nvSpPr>
          <p:cNvPr id="22" name="TextBox 21">
            <a:extLst>
              <a:ext uri="{FF2B5EF4-FFF2-40B4-BE49-F238E27FC236}">
                <a16:creationId xmlns:a16="http://schemas.microsoft.com/office/drawing/2014/main" id="{4E4F10C3-DBCA-C24B-7758-F7E779854C2D}"/>
              </a:ext>
            </a:extLst>
          </p:cNvPr>
          <p:cNvSpPr txBox="1"/>
          <p:nvPr/>
        </p:nvSpPr>
        <p:spPr>
          <a:xfrm rot="705972">
            <a:off x="10048136" y="2402408"/>
            <a:ext cx="1639225" cy="430887"/>
          </a:xfrm>
          <a:prstGeom prst="rect">
            <a:avLst/>
          </a:prstGeom>
          <a:solidFill>
            <a:schemeClr val="bg1"/>
          </a:solidFill>
          <a:ln w="19050">
            <a:solidFill>
              <a:srgbClr val="002060"/>
            </a:solidFill>
          </a:ln>
        </p:spPr>
        <p:txBody>
          <a:bodyPr wrap="square" rtlCol="0">
            <a:spAutoFit/>
          </a:bodyPr>
          <a:lstStyle/>
          <a:p>
            <a:pPr algn="ctr"/>
            <a:r>
              <a:rPr lang="en-US" sz="1100" dirty="0"/>
              <a:t>Rebecca Harris</a:t>
            </a:r>
          </a:p>
          <a:p>
            <a:pPr algn="ctr"/>
            <a:r>
              <a:rPr lang="en-US" sz="1100" dirty="0"/>
              <a:t>District Manager</a:t>
            </a:r>
          </a:p>
        </p:txBody>
      </p:sp>
    </p:spTree>
    <p:extLst>
      <p:ext uri="{BB962C8B-B14F-4D97-AF65-F5344CB8AC3E}">
        <p14:creationId xmlns:p14="http://schemas.microsoft.com/office/powerpoint/2010/main" val="83062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1182D7-E7C2-0AD8-597B-759DDCEF6880}"/>
              </a:ext>
            </a:extLst>
          </p:cNvPr>
          <p:cNvPicPr>
            <a:picLocks noChangeAspect="1"/>
          </p:cNvPicPr>
          <p:nvPr/>
        </p:nvPicPr>
        <p:blipFill rotWithShape="1">
          <a:blip r:embed="rId3"/>
          <a:srcRect t="9091" r="16791" b="-1"/>
          <a:stretch/>
        </p:blipFill>
        <p:spPr>
          <a:xfrm>
            <a:off x="20" y="227"/>
            <a:ext cx="12188500" cy="6858000"/>
          </a:xfrm>
          <a:prstGeom prst="rect">
            <a:avLst/>
          </a:prstGeom>
        </p:spPr>
      </p:pic>
      <p:sp>
        <p:nvSpPr>
          <p:cNvPr id="2" name="Title 1">
            <a:extLst>
              <a:ext uri="{FF2B5EF4-FFF2-40B4-BE49-F238E27FC236}">
                <a16:creationId xmlns:a16="http://schemas.microsoft.com/office/drawing/2014/main" id="{45CCA526-91A4-407A-98E1-1AADBDFD0FCF}"/>
              </a:ext>
            </a:extLst>
          </p:cNvPr>
          <p:cNvSpPr>
            <a:spLocks noGrp="1"/>
          </p:cNvSpPr>
          <p:nvPr>
            <p:ph type="title"/>
          </p:nvPr>
        </p:nvSpPr>
        <p:spPr>
          <a:xfrm>
            <a:off x="755359" y="295010"/>
            <a:ext cx="5514800" cy="867965"/>
          </a:xfrm>
          <a:solidFill>
            <a:schemeClr val="bg2">
              <a:lumMod val="75000"/>
            </a:schemeClr>
          </a:solidFill>
        </p:spPr>
        <p:txBody>
          <a:bodyPr vert="horz" lIns="91440" tIns="45720" rIns="91440" bIns="45720" rtlCol="0" anchor="t">
            <a:normAutofit/>
          </a:bodyPr>
          <a:lstStyle/>
          <a:p>
            <a:pPr defTabSz="914400"/>
            <a:r>
              <a:rPr lang="en-US" sz="2700" b="1" dirty="0"/>
              <a:t>Who Does What?</a:t>
            </a:r>
            <a:br>
              <a:rPr lang="en-US" sz="1600" b="1" dirty="0"/>
            </a:br>
            <a:r>
              <a:rPr lang="en-US" sz="2000" b="1" dirty="0">
                <a:solidFill>
                  <a:srgbClr val="FFFF00"/>
                </a:solidFill>
              </a:rPr>
              <a:t>Metro District Services Include:</a:t>
            </a:r>
          </a:p>
        </p:txBody>
      </p:sp>
      <p:sp>
        <p:nvSpPr>
          <p:cNvPr id="4" name="Content Placeholder 3">
            <a:extLst>
              <a:ext uri="{FF2B5EF4-FFF2-40B4-BE49-F238E27FC236}">
                <a16:creationId xmlns:a16="http://schemas.microsoft.com/office/drawing/2014/main" id="{BB9E4033-B6BD-407A-B056-EBC9B8F30BE7}"/>
              </a:ext>
            </a:extLst>
          </p:cNvPr>
          <p:cNvSpPr>
            <a:spLocks noGrp="1"/>
          </p:cNvSpPr>
          <p:nvPr>
            <p:ph idx="1"/>
          </p:nvPr>
        </p:nvSpPr>
        <p:spPr>
          <a:xfrm>
            <a:off x="896645" y="1324587"/>
            <a:ext cx="8327254" cy="4858417"/>
          </a:xfrm>
          <a:solidFill>
            <a:schemeClr val="bg2">
              <a:lumMod val="75000"/>
            </a:schemeClr>
          </a:solidFill>
        </p:spPr>
        <p:txBody>
          <a:bodyPr vert="horz" lIns="91440" tIns="45720" rIns="91440" bIns="45720" rtlCol="0" anchor="t">
            <a:noAutofit/>
          </a:bodyPr>
          <a:lstStyle/>
          <a:p>
            <a:pPr defTabSz="914400">
              <a:lnSpc>
                <a:spcPct val="100000"/>
              </a:lnSpc>
              <a:spcBef>
                <a:spcPts val="400"/>
              </a:spcBef>
              <a:spcAft>
                <a:spcPts val="400"/>
              </a:spcAft>
            </a:pPr>
            <a:r>
              <a:rPr lang="en-US" sz="1800" dirty="0">
                <a:solidFill>
                  <a:srgbClr val="FFFF00"/>
                </a:solidFill>
              </a:rPr>
              <a:t>Operations and maintenance of the common areas</a:t>
            </a:r>
            <a:r>
              <a:rPr lang="en-US" sz="1800" dirty="0"/>
              <a:t>, landscaping, medians, ponds, trails (in conjunction with El Paso County), mailbox area, and Vessey storage shed</a:t>
            </a:r>
          </a:p>
          <a:p>
            <a:pPr defTabSz="914400">
              <a:lnSpc>
                <a:spcPct val="100000"/>
              </a:lnSpc>
              <a:spcBef>
                <a:spcPts val="400"/>
              </a:spcBef>
              <a:spcAft>
                <a:spcPts val="400"/>
              </a:spcAft>
            </a:pPr>
            <a:r>
              <a:rPr lang="en-US" sz="1800" dirty="0">
                <a:solidFill>
                  <a:srgbClr val="FFFF00"/>
                </a:solidFill>
              </a:rPr>
              <a:t>Lodge Operations</a:t>
            </a:r>
            <a:r>
              <a:rPr lang="en-US" sz="1800" dirty="0"/>
              <a:t>; interior and exterior maintenance including landscaping, parking, and snow removal; Lodge rentals, financial performance and capital improvements</a:t>
            </a:r>
          </a:p>
          <a:p>
            <a:pPr defTabSz="914400">
              <a:lnSpc>
                <a:spcPct val="100000"/>
              </a:lnSpc>
              <a:spcBef>
                <a:spcPts val="400"/>
              </a:spcBef>
              <a:spcAft>
                <a:spcPts val="400"/>
              </a:spcAft>
            </a:pPr>
            <a:r>
              <a:rPr lang="en-US" sz="1800" dirty="0">
                <a:solidFill>
                  <a:srgbClr val="FFFF00"/>
                </a:solidFill>
              </a:rPr>
              <a:t>Repayment of bonds </a:t>
            </a:r>
            <a:r>
              <a:rPr lang="en-US" sz="1800" dirty="0"/>
              <a:t>for initial infrastructure and improvements with property tax revenue</a:t>
            </a:r>
          </a:p>
          <a:p>
            <a:pPr defTabSz="914400">
              <a:lnSpc>
                <a:spcPct val="100000"/>
              </a:lnSpc>
              <a:spcBef>
                <a:spcPts val="400"/>
              </a:spcBef>
              <a:spcAft>
                <a:spcPts val="400"/>
              </a:spcAft>
            </a:pPr>
            <a:r>
              <a:rPr lang="en-US" sz="1800" dirty="0"/>
              <a:t>Secondary responsibility for </a:t>
            </a:r>
            <a:r>
              <a:rPr lang="en-US" sz="1800" dirty="0">
                <a:solidFill>
                  <a:srgbClr val="FFFF00"/>
                </a:solidFill>
              </a:rPr>
              <a:t>snow removal </a:t>
            </a:r>
            <a:r>
              <a:rPr lang="en-US" sz="1800" dirty="0"/>
              <a:t>on Cathedral Pines (first pass)</a:t>
            </a:r>
          </a:p>
          <a:p>
            <a:pPr defTabSz="914400">
              <a:lnSpc>
                <a:spcPct val="100000"/>
              </a:lnSpc>
              <a:spcBef>
                <a:spcPts val="400"/>
              </a:spcBef>
              <a:spcAft>
                <a:spcPts val="400"/>
              </a:spcAft>
            </a:pPr>
            <a:r>
              <a:rPr lang="en-US" sz="1800" dirty="0"/>
              <a:t>Metro District </a:t>
            </a:r>
            <a:r>
              <a:rPr lang="en-US" sz="1800" dirty="0">
                <a:solidFill>
                  <a:srgbClr val="FFFF00"/>
                </a:solidFill>
              </a:rPr>
              <a:t>budget management and bill payment</a:t>
            </a:r>
            <a:endParaRPr lang="en-US" sz="1800" dirty="0"/>
          </a:p>
          <a:p>
            <a:pPr defTabSz="914400">
              <a:lnSpc>
                <a:spcPct val="100000"/>
              </a:lnSpc>
              <a:spcBef>
                <a:spcPts val="400"/>
              </a:spcBef>
              <a:spcAft>
                <a:spcPts val="400"/>
              </a:spcAft>
            </a:pPr>
            <a:r>
              <a:rPr lang="en-US" sz="1800" dirty="0">
                <a:solidFill>
                  <a:srgbClr val="FFFF00"/>
                </a:solidFill>
              </a:rPr>
              <a:t>Manage insurances </a:t>
            </a:r>
            <a:r>
              <a:rPr lang="en-US" sz="1800" dirty="0"/>
              <a:t>for Property &amp; Liability, as well as Board of Directors coverage</a:t>
            </a:r>
          </a:p>
          <a:p>
            <a:pPr defTabSz="914400">
              <a:lnSpc>
                <a:spcPct val="100000"/>
              </a:lnSpc>
              <a:spcBef>
                <a:spcPts val="400"/>
              </a:spcBef>
              <a:spcAft>
                <a:spcPts val="400"/>
              </a:spcAft>
            </a:pPr>
            <a:r>
              <a:rPr lang="en-US" sz="1800" dirty="0">
                <a:solidFill>
                  <a:srgbClr val="FFFF00"/>
                </a:solidFill>
              </a:rPr>
              <a:t>All Metro District tasks consolidated under WSDM – District Managers effective this January 1, improving communication and reducing management costs</a:t>
            </a:r>
          </a:p>
        </p:txBody>
      </p:sp>
      <p:sp>
        <p:nvSpPr>
          <p:cNvPr id="6" name="TextBox 5">
            <a:extLst>
              <a:ext uri="{FF2B5EF4-FFF2-40B4-BE49-F238E27FC236}">
                <a16:creationId xmlns:a16="http://schemas.microsoft.com/office/drawing/2014/main" id="{0018C34F-F2E6-290C-5A4F-AF9A58DF3928}"/>
              </a:ext>
            </a:extLst>
          </p:cNvPr>
          <p:cNvSpPr txBox="1"/>
          <p:nvPr/>
        </p:nvSpPr>
        <p:spPr>
          <a:xfrm>
            <a:off x="85552" y="6402535"/>
            <a:ext cx="2916952" cy="369332"/>
          </a:xfrm>
          <a:prstGeom prst="rect">
            <a:avLst/>
          </a:prstGeom>
          <a:solidFill>
            <a:schemeClr val="bg2">
              <a:lumMod val="75000"/>
            </a:schemeClr>
          </a:solidFill>
        </p:spPr>
        <p:txBody>
          <a:bodyPr wrap="none" rtlCol="0">
            <a:spAutoFit/>
          </a:bodyPr>
          <a:lstStyle/>
          <a:p>
            <a:r>
              <a:rPr lang="en-US" dirty="0">
                <a:solidFill>
                  <a:srgbClr val="FFFF00"/>
                </a:solidFill>
                <a:hlinkClick r:id="rId4">
                  <a:extLst>
                    <a:ext uri="{A12FA001-AC4F-418D-AE19-62706E023703}">
                      <ahyp:hlinkClr xmlns:ahyp="http://schemas.microsoft.com/office/drawing/2018/hyperlinkcolor" val="tx"/>
                    </a:ext>
                  </a:extLst>
                </a:hlinkClick>
              </a:rPr>
              <a:t>cathedralpines.colorado.gov</a:t>
            </a:r>
            <a:endParaRPr lang="en-US" dirty="0">
              <a:solidFill>
                <a:srgbClr val="FFFF00"/>
              </a:solidFill>
            </a:endParaRPr>
          </a:p>
        </p:txBody>
      </p:sp>
      <p:pic>
        <p:nvPicPr>
          <p:cNvPr id="7" name="Picture 6" descr="Logo, company name&#10;&#10;Description automatically generated">
            <a:extLst>
              <a:ext uri="{FF2B5EF4-FFF2-40B4-BE49-F238E27FC236}">
                <a16:creationId xmlns:a16="http://schemas.microsoft.com/office/drawing/2014/main" id="{25653CC0-FA18-8392-30EA-D670A3E07B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968" y="5353050"/>
            <a:ext cx="2547098" cy="1351406"/>
          </a:xfrm>
          <a:prstGeom prst="rect">
            <a:avLst/>
          </a:prstGeom>
        </p:spPr>
      </p:pic>
    </p:spTree>
    <p:extLst>
      <p:ext uri="{BB962C8B-B14F-4D97-AF65-F5344CB8AC3E}">
        <p14:creationId xmlns:p14="http://schemas.microsoft.com/office/powerpoint/2010/main" val="4703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033" y="316250"/>
            <a:ext cx="4985656" cy="1077229"/>
          </a:xfrm>
        </p:spPr>
        <p:txBody>
          <a:bodyPr vert="horz" lIns="91440" tIns="45720" rIns="91440" bIns="45720" rtlCol="0" anchor="t">
            <a:normAutofit fontScale="90000"/>
          </a:bodyPr>
          <a:lstStyle/>
          <a:p>
            <a:pPr defTabSz="914400"/>
            <a:r>
              <a:rPr lang="en-US" sz="3000" b="1" dirty="0"/>
              <a:t>Who Does What?</a:t>
            </a:r>
            <a:br>
              <a:rPr lang="en-US" sz="1600" b="1" dirty="0"/>
            </a:br>
            <a:r>
              <a:rPr lang="en-US" sz="2200" b="1" dirty="0">
                <a:solidFill>
                  <a:srgbClr val="FFFF00"/>
                </a:solidFill>
              </a:rPr>
              <a:t>Homeowners Association Services Include:</a:t>
            </a:r>
          </a:p>
        </p:txBody>
      </p:sp>
      <p:sp>
        <p:nvSpPr>
          <p:cNvPr id="4" name="Content Placeholder 3">
            <a:extLst>
              <a:ext uri="{FF2B5EF4-FFF2-40B4-BE49-F238E27FC236}">
                <a16:creationId xmlns:a16="http://schemas.microsoft.com/office/drawing/2014/main" id="{229DF1DA-EF8E-4219-93C2-E97BFEBD32A8}"/>
              </a:ext>
            </a:extLst>
          </p:cNvPr>
          <p:cNvSpPr>
            <a:spLocks noGrp="1"/>
          </p:cNvSpPr>
          <p:nvPr>
            <p:ph idx="1"/>
          </p:nvPr>
        </p:nvSpPr>
        <p:spPr>
          <a:xfrm>
            <a:off x="285694" y="1458271"/>
            <a:ext cx="6825319" cy="4880385"/>
          </a:xfrm>
        </p:spPr>
        <p:txBody>
          <a:bodyPr vert="horz" lIns="91440" tIns="45720" rIns="91440" bIns="45720" rtlCol="0" anchor="t">
            <a:noAutofit/>
          </a:bodyPr>
          <a:lstStyle/>
          <a:p>
            <a:pPr defTabSz="914400">
              <a:lnSpc>
                <a:spcPct val="100000"/>
              </a:lnSpc>
              <a:spcBef>
                <a:spcPts val="400"/>
              </a:spcBef>
              <a:spcAft>
                <a:spcPts val="400"/>
              </a:spcAft>
            </a:pPr>
            <a:r>
              <a:rPr lang="en-US" sz="1800" dirty="0"/>
              <a:t>Community Activities, including Social, Forestry Health, and Conducting Annual Homeowners Association Meeting</a:t>
            </a:r>
          </a:p>
          <a:p>
            <a:pPr defTabSz="914400">
              <a:lnSpc>
                <a:spcPct val="100000"/>
              </a:lnSpc>
              <a:spcBef>
                <a:spcPts val="400"/>
              </a:spcBef>
              <a:spcAft>
                <a:spcPts val="400"/>
              </a:spcAft>
            </a:pPr>
            <a:r>
              <a:rPr lang="en-US" sz="1800" dirty="0"/>
              <a:t>HOA Budget Management/Assessment Collection</a:t>
            </a:r>
          </a:p>
          <a:p>
            <a:pPr lvl="1" defTabSz="914400">
              <a:lnSpc>
                <a:spcPct val="100000"/>
              </a:lnSpc>
              <a:spcBef>
                <a:spcPts val="400"/>
              </a:spcBef>
              <a:spcAft>
                <a:spcPts val="400"/>
              </a:spcAft>
            </a:pPr>
            <a:r>
              <a:rPr lang="en-US" sz="1800" dirty="0"/>
              <a:t>Invoice verification/monthly financial reporting</a:t>
            </a:r>
          </a:p>
          <a:p>
            <a:pPr lvl="1" defTabSz="914400">
              <a:spcBef>
                <a:spcPts val="400"/>
              </a:spcBef>
              <a:spcAft>
                <a:spcPts val="400"/>
              </a:spcAft>
            </a:pPr>
            <a:r>
              <a:rPr lang="en-US" sz="1800" dirty="0"/>
              <a:t>Trash Collection Management</a:t>
            </a:r>
          </a:p>
          <a:p>
            <a:pPr defTabSz="914400">
              <a:lnSpc>
                <a:spcPct val="100000"/>
              </a:lnSpc>
              <a:spcBef>
                <a:spcPts val="400"/>
              </a:spcBef>
              <a:spcAft>
                <a:spcPts val="400"/>
              </a:spcAft>
            </a:pPr>
            <a:r>
              <a:rPr lang="en-US" sz="1800" dirty="0"/>
              <a:t>Community Governance/Covenant Resolution</a:t>
            </a:r>
          </a:p>
          <a:p>
            <a:pPr lvl="1" defTabSz="914400">
              <a:lnSpc>
                <a:spcPct val="100000"/>
              </a:lnSpc>
              <a:spcBef>
                <a:spcPts val="400"/>
              </a:spcBef>
              <a:spcAft>
                <a:spcPts val="400"/>
              </a:spcAft>
            </a:pPr>
            <a:r>
              <a:rPr lang="en-US" sz="1800" dirty="0"/>
              <a:t>Fine/Lien Authority</a:t>
            </a:r>
          </a:p>
          <a:p>
            <a:pPr defTabSz="914400">
              <a:lnSpc>
                <a:spcPct val="100000"/>
              </a:lnSpc>
              <a:spcBef>
                <a:spcPts val="400"/>
              </a:spcBef>
              <a:spcAft>
                <a:spcPts val="400"/>
              </a:spcAft>
            </a:pPr>
            <a:r>
              <a:rPr lang="en-US" sz="1800" dirty="0"/>
              <a:t>Architectural Control Committee</a:t>
            </a:r>
          </a:p>
          <a:p>
            <a:pPr defTabSz="914400">
              <a:spcBef>
                <a:spcPts val="400"/>
              </a:spcBef>
              <a:spcAft>
                <a:spcPts val="400"/>
              </a:spcAft>
            </a:pPr>
            <a:r>
              <a:rPr lang="en-US" sz="1800" dirty="0"/>
              <a:t>Water Augmentation Plan Monitoring, including collection of well readings for the State Water District </a:t>
            </a:r>
          </a:p>
          <a:p>
            <a:pPr marL="36889" indent="0" defTabSz="914400">
              <a:spcBef>
                <a:spcPts val="400"/>
              </a:spcBef>
              <a:spcAft>
                <a:spcPts val="400"/>
              </a:spcAft>
              <a:buNone/>
            </a:pPr>
            <a:r>
              <a:rPr lang="en-US" sz="1800" dirty="0"/>
              <a:t>	(Due annually each October 31</a:t>
            </a:r>
            <a:r>
              <a:rPr lang="en-US" sz="1800" baseline="30000" dirty="0"/>
              <a:t>st</a:t>
            </a:r>
            <a:r>
              <a:rPr lang="en-US" sz="1800" dirty="0"/>
              <a:t>)</a:t>
            </a:r>
          </a:p>
          <a:p>
            <a:pPr defTabSz="914400">
              <a:lnSpc>
                <a:spcPct val="100000"/>
              </a:lnSpc>
              <a:spcBef>
                <a:spcPts val="400"/>
              </a:spcBef>
              <a:spcAft>
                <a:spcPts val="400"/>
              </a:spcAft>
            </a:pPr>
            <a:r>
              <a:rPr lang="en-US" sz="1800" dirty="0"/>
              <a:t>Insurance for Liability, Directors &amp; Officers; and Property for Monuments</a:t>
            </a:r>
          </a:p>
        </p:txBody>
      </p:sp>
      <p:pic>
        <p:nvPicPr>
          <p:cNvPr id="8" name="Picture 7">
            <a:extLst>
              <a:ext uri="{FF2B5EF4-FFF2-40B4-BE49-F238E27FC236}">
                <a16:creationId xmlns:a16="http://schemas.microsoft.com/office/drawing/2014/main" id="{B07361F1-82DF-C651-2F5D-6416F9E93213}"/>
              </a:ext>
            </a:extLst>
          </p:cNvPr>
          <p:cNvPicPr>
            <a:picLocks noChangeAspect="1"/>
          </p:cNvPicPr>
          <p:nvPr/>
        </p:nvPicPr>
        <p:blipFill rotWithShape="1">
          <a:blip r:embed="rId3"/>
          <a:srcRect l="37565" r="27472" b="-1"/>
          <a:stretch/>
        </p:blipFill>
        <p:spPr>
          <a:xfrm>
            <a:off x="7725198" y="0"/>
            <a:ext cx="4655827" cy="6858000"/>
          </a:xfrm>
          <a:prstGeom prst="rect">
            <a:avLst/>
          </a:prstGeom>
        </p:spPr>
      </p:pic>
      <p:sp>
        <p:nvSpPr>
          <p:cNvPr id="3" name="TextBox 2">
            <a:extLst>
              <a:ext uri="{FF2B5EF4-FFF2-40B4-BE49-F238E27FC236}">
                <a16:creationId xmlns:a16="http://schemas.microsoft.com/office/drawing/2014/main" id="{092B6E6E-BEDC-EDBE-FA69-518370BFAB24}"/>
              </a:ext>
            </a:extLst>
          </p:cNvPr>
          <p:cNvSpPr txBox="1"/>
          <p:nvPr/>
        </p:nvSpPr>
        <p:spPr>
          <a:xfrm>
            <a:off x="140158" y="6357084"/>
            <a:ext cx="2573205" cy="369332"/>
          </a:xfrm>
          <a:prstGeom prst="rect">
            <a:avLst/>
          </a:prstGeom>
          <a:noFill/>
        </p:spPr>
        <p:txBody>
          <a:bodyPr wrap="none" rtlCol="0">
            <a:spAutoFit/>
          </a:bodyPr>
          <a:lstStyle/>
          <a:p>
            <a:r>
              <a:rPr lang="en-US" dirty="0">
                <a:solidFill>
                  <a:srgbClr val="FFFF00"/>
                </a:solidFill>
                <a:hlinkClick r:id="rId4" action="ppaction://hlinkfile">
                  <a:extLst>
                    <a:ext uri="{A12FA001-AC4F-418D-AE19-62706E023703}">
                      <ahyp:hlinkClr xmlns:ahyp="http://schemas.microsoft.com/office/drawing/2018/hyperlinkcolor" val="tx"/>
                    </a:ext>
                  </a:extLst>
                </a:hlinkClick>
              </a:rPr>
              <a:t>portal.warrenmgmt.com</a:t>
            </a:r>
            <a:endParaRPr lang="en-US" dirty="0">
              <a:solidFill>
                <a:srgbClr val="FFFF00"/>
              </a:solidFill>
            </a:endParaRPr>
          </a:p>
        </p:txBody>
      </p:sp>
      <p:pic>
        <p:nvPicPr>
          <p:cNvPr id="5" name="Picture 4">
            <a:extLst>
              <a:ext uri="{FF2B5EF4-FFF2-40B4-BE49-F238E27FC236}">
                <a16:creationId xmlns:a16="http://schemas.microsoft.com/office/drawing/2014/main" id="{9B744BF8-0C2F-DB8B-387F-A0096DC63B9F}"/>
              </a:ext>
            </a:extLst>
          </p:cNvPr>
          <p:cNvPicPr>
            <a:picLocks noChangeAspect="1"/>
          </p:cNvPicPr>
          <p:nvPr/>
        </p:nvPicPr>
        <p:blipFill>
          <a:blip r:embed="rId5"/>
          <a:stretch>
            <a:fillRect/>
          </a:stretch>
        </p:blipFill>
        <p:spPr>
          <a:xfrm>
            <a:off x="9160994" y="5088420"/>
            <a:ext cx="2742136" cy="1611357"/>
          </a:xfrm>
          <a:prstGeom prst="rect">
            <a:avLst/>
          </a:prstGeom>
        </p:spPr>
      </p:pic>
    </p:spTree>
    <p:extLst>
      <p:ext uri="{BB962C8B-B14F-4D97-AF65-F5344CB8AC3E}">
        <p14:creationId xmlns:p14="http://schemas.microsoft.com/office/powerpoint/2010/main" val="331616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BB476D-896C-414C-AACC-AA165CC6835A}"/>
              </a:ext>
            </a:extLst>
          </p:cNvPr>
          <p:cNvSpPr>
            <a:spLocks noGrp="1"/>
          </p:cNvSpPr>
          <p:nvPr>
            <p:ph idx="1"/>
          </p:nvPr>
        </p:nvSpPr>
        <p:spPr>
          <a:xfrm>
            <a:off x="238515" y="1901228"/>
            <a:ext cx="5064889" cy="3975789"/>
          </a:xfrm>
        </p:spPr>
        <p:txBody>
          <a:bodyPr>
            <a:normAutofit/>
          </a:bodyPr>
          <a:lstStyle/>
          <a:p>
            <a:pPr>
              <a:spcBef>
                <a:spcPts val="400"/>
              </a:spcBef>
              <a:spcAft>
                <a:spcPts val="400"/>
              </a:spcAft>
            </a:pPr>
            <a:r>
              <a:rPr lang="en-US" sz="1800" dirty="0"/>
              <a:t>Roads – Repairs and Maintenance</a:t>
            </a:r>
          </a:p>
          <a:p>
            <a:pPr>
              <a:spcBef>
                <a:spcPts val="400"/>
              </a:spcBef>
              <a:spcAft>
                <a:spcPts val="400"/>
              </a:spcAft>
            </a:pPr>
            <a:r>
              <a:rPr lang="en-US" sz="1800" dirty="0"/>
              <a:t>Curbs/Gutters- Repairs and Maintenance</a:t>
            </a:r>
          </a:p>
          <a:p>
            <a:pPr>
              <a:spcBef>
                <a:spcPts val="400"/>
              </a:spcBef>
              <a:spcAft>
                <a:spcPts val="400"/>
              </a:spcAft>
            </a:pPr>
            <a:r>
              <a:rPr lang="en-US" sz="1800" dirty="0"/>
              <a:t>Trail System Repairs and Maintenance (in conjunction with Metro District)</a:t>
            </a:r>
          </a:p>
          <a:p>
            <a:pPr>
              <a:spcBef>
                <a:spcPts val="400"/>
              </a:spcBef>
              <a:spcAft>
                <a:spcPts val="400"/>
              </a:spcAft>
            </a:pPr>
            <a:r>
              <a:rPr lang="en-US" sz="1800" dirty="0"/>
              <a:t>Weed Control Along Right of Ways</a:t>
            </a:r>
          </a:p>
          <a:p>
            <a:pPr>
              <a:spcBef>
                <a:spcPts val="400"/>
              </a:spcBef>
              <a:spcAft>
                <a:spcPts val="400"/>
              </a:spcAft>
            </a:pPr>
            <a:r>
              <a:rPr lang="en-US" sz="1800" dirty="0"/>
              <a:t>Drainage Along Right of Ways</a:t>
            </a:r>
          </a:p>
          <a:p>
            <a:pPr>
              <a:spcBef>
                <a:spcPts val="400"/>
              </a:spcBef>
              <a:spcAft>
                <a:spcPts val="400"/>
              </a:spcAft>
            </a:pPr>
            <a:r>
              <a:rPr lang="en-US" sz="1800" dirty="0"/>
              <a:t>Primary Responsibility for Snow Removal on CP roads</a:t>
            </a:r>
          </a:p>
          <a:p>
            <a:pPr>
              <a:spcBef>
                <a:spcPts val="400"/>
              </a:spcBef>
              <a:spcAft>
                <a:spcPts val="400"/>
              </a:spcAft>
            </a:pPr>
            <a:r>
              <a:rPr lang="en-US" sz="1800" dirty="0"/>
              <a:t>Weed Control on County Properties</a:t>
            </a:r>
          </a:p>
        </p:txBody>
      </p:sp>
      <p:sp>
        <p:nvSpPr>
          <p:cNvPr id="3" name="Text Placeholder 2">
            <a:extLst>
              <a:ext uri="{FF2B5EF4-FFF2-40B4-BE49-F238E27FC236}">
                <a16:creationId xmlns:a16="http://schemas.microsoft.com/office/drawing/2014/main" id="{50F71987-E994-4A77-B535-B8AD4891F692}"/>
              </a:ext>
            </a:extLst>
          </p:cNvPr>
          <p:cNvSpPr>
            <a:spLocks noGrp="1"/>
          </p:cNvSpPr>
          <p:nvPr>
            <p:ph type="body" sz="half" idx="2"/>
          </p:nvPr>
        </p:nvSpPr>
        <p:spPr>
          <a:xfrm>
            <a:off x="-67055" y="6462980"/>
            <a:ext cx="3200401" cy="486874"/>
          </a:xfrm>
        </p:spPr>
        <p:txBody>
          <a:bodyPr>
            <a:normAutofit/>
          </a:bodyPr>
          <a:lstStyle/>
          <a:p>
            <a:r>
              <a:rPr lang="en-US" sz="1800" u="sng" kern="1400" dirty="0">
                <a:ln>
                  <a:noFill/>
                </a:ln>
                <a:solidFill>
                  <a:srgbClr val="FFFF00"/>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citizenconnect.elpasoco.com</a:t>
            </a:r>
            <a:endParaRPr lang="en-US" sz="1800" kern="1400" dirty="0">
              <a:ln>
                <a:noFill/>
              </a:ln>
              <a:solidFill>
                <a:srgbClr val="FFFF00"/>
              </a:solidFill>
              <a:effectLst/>
              <a:latin typeface="Georgia" panose="02040502050405020303" pitchFamily="18" charset="0"/>
            </a:endParaRPr>
          </a:p>
          <a:p>
            <a:endParaRPr lang="en-US" dirty="0">
              <a:solidFill>
                <a:srgbClr val="FFFF00"/>
              </a:solidFill>
            </a:endParaRPr>
          </a:p>
        </p:txBody>
      </p:sp>
      <p:pic>
        <p:nvPicPr>
          <p:cNvPr id="7" name="Picture 6" descr="A road with trees on the side&#10;&#10;Description automatically generated with medium confidence">
            <a:extLst>
              <a:ext uri="{FF2B5EF4-FFF2-40B4-BE49-F238E27FC236}">
                <a16:creationId xmlns:a16="http://schemas.microsoft.com/office/drawing/2014/main" id="{85E3943E-66E9-E7E3-4F9A-C15FD37A66F7}"/>
              </a:ext>
            </a:extLst>
          </p:cNvPr>
          <p:cNvPicPr>
            <a:picLocks noChangeAspect="1"/>
          </p:cNvPicPr>
          <p:nvPr/>
        </p:nvPicPr>
        <p:blipFill rotWithShape="1">
          <a:blip r:embed="rId4"/>
          <a:srcRect l="11818" t="20741" r="15267" b="12859"/>
          <a:stretch/>
        </p:blipFill>
        <p:spPr>
          <a:xfrm>
            <a:off x="5741567" y="3928684"/>
            <a:ext cx="3671544" cy="2507645"/>
          </a:xfrm>
          <a:prstGeom prst="rect">
            <a:avLst/>
          </a:prstGeom>
        </p:spPr>
      </p:pic>
      <p:pic>
        <p:nvPicPr>
          <p:cNvPr id="12" name="Picture 11">
            <a:extLst>
              <a:ext uri="{FF2B5EF4-FFF2-40B4-BE49-F238E27FC236}">
                <a16:creationId xmlns:a16="http://schemas.microsoft.com/office/drawing/2014/main" id="{7A282C06-8A4E-65D0-EABA-6F78BD5229BA}"/>
              </a:ext>
            </a:extLst>
          </p:cNvPr>
          <p:cNvPicPr>
            <a:picLocks noChangeAspect="1"/>
          </p:cNvPicPr>
          <p:nvPr/>
        </p:nvPicPr>
        <p:blipFill>
          <a:blip r:embed="rId5"/>
          <a:stretch>
            <a:fillRect/>
          </a:stretch>
        </p:blipFill>
        <p:spPr>
          <a:xfrm>
            <a:off x="6723048" y="71116"/>
            <a:ext cx="4380844" cy="1324996"/>
          </a:xfrm>
          <a:prstGeom prst="rect">
            <a:avLst/>
          </a:prstGeom>
        </p:spPr>
      </p:pic>
      <p:pic>
        <p:nvPicPr>
          <p:cNvPr id="6" name="Picture 5" descr="A picture containing map&#10;&#10;Description automatically generated">
            <a:extLst>
              <a:ext uri="{FF2B5EF4-FFF2-40B4-BE49-F238E27FC236}">
                <a16:creationId xmlns:a16="http://schemas.microsoft.com/office/drawing/2014/main" id="{6F2813A1-DADA-C66C-7945-F2E46AB211C9}"/>
              </a:ext>
            </a:extLst>
          </p:cNvPr>
          <p:cNvPicPr>
            <a:picLocks noChangeAspect="1"/>
          </p:cNvPicPr>
          <p:nvPr/>
        </p:nvPicPr>
        <p:blipFill>
          <a:blip r:embed="rId6"/>
          <a:stretch>
            <a:fillRect/>
          </a:stretch>
        </p:blipFill>
        <p:spPr>
          <a:xfrm>
            <a:off x="8233118" y="1467227"/>
            <a:ext cx="3717192" cy="2790825"/>
          </a:xfrm>
          <a:prstGeom prst="rect">
            <a:avLst/>
          </a:prstGeom>
        </p:spPr>
      </p:pic>
      <p:pic>
        <p:nvPicPr>
          <p:cNvPr id="13" name="Picture 12" descr="A picture containing snow, outdoor, yellow, traveling&#10;&#10;Description automatically generated">
            <a:extLst>
              <a:ext uri="{FF2B5EF4-FFF2-40B4-BE49-F238E27FC236}">
                <a16:creationId xmlns:a16="http://schemas.microsoft.com/office/drawing/2014/main" id="{781CAAC2-B274-4B3A-1F22-7BBBD24F9072}"/>
              </a:ext>
            </a:extLst>
          </p:cNvPr>
          <p:cNvPicPr>
            <a:picLocks noChangeAspect="1"/>
          </p:cNvPicPr>
          <p:nvPr/>
        </p:nvPicPr>
        <p:blipFill rotWithShape="1">
          <a:blip r:embed="rId7"/>
          <a:srcRect b="19339"/>
          <a:stretch/>
        </p:blipFill>
        <p:spPr>
          <a:xfrm>
            <a:off x="5914056" y="1618876"/>
            <a:ext cx="2061865" cy="2153020"/>
          </a:xfrm>
          <a:prstGeom prst="rect">
            <a:avLst/>
          </a:prstGeom>
        </p:spPr>
      </p:pic>
      <p:pic>
        <p:nvPicPr>
          <p:cNvPr id="14" name="Picture 13" descr="A picture containing nature, hole, soil&#10;&#10;Description automatically generated">
            <a:extLst>
              <a:ext uri="{FF2B5EF4-FFF2-40B4-BE49-F238E27FC236}">
                <a16:creationId xmlns:a16="http://schemas.microsoft.com/office/drawing/2014/main" id="{C3C031A3-22C3-2639-7F3F-67B334E2DBB0}"/>
              </a:ext>
            </a:extLst>
          </p:cNvPr>
          <p:cNvPicPr>
            <a:picLocks noChangeAspect="1"/>
          </p:cNvPicPr>
          <p:nvPr/>
        </p:nvPicPr>
        <p:blipFill rotWithShape="1">
          <a:blip r:embed="rId8"/>
          <a:srcRect l="151" t="12903" r="-151" b="5069"/>
          <a:stretch/>
        </p:blipFill>
        <p:spPr>
          <a:xfrm>
            <a:off x="9645288" y="4400283"/>
            <a:ext cx="1679655" cy="2210441"/>
          </a:xfrm>
          <a:prstGeom prst="rect">
            <a:avLst/>
          </a:prstGeom>
        </p:spPr>
      </p:pic>
      <p:sp>
        <p:nvSpPr>
          <p:cNvPr id="5" name="Title 1">
            <a:extLst>
              <a:ext uri="{FF2B5EF4-FFF2-40B4-BE49-F238E27FC236}">
                <a16:creationId xmlns:a16="http://schemas.microsoft.com/office/drawing/2014/main" id="{6C4A6D75-7C06-2425-5200-DC2097DC989D}"/>
              </a:ext>
            </a:extLst>
          </p:cNvPr>
          <p:cNvSpPr txBox="1">
            <a:spLocks/>
          </p:cNvSpPr>
          <p:nvPr/>
        </p:nvSpPr>
        <p:spPr>
          <a:xfrm>
            <a:off x="792713" y="190594"/>
            <a:ext cx="5064889" cy="963503"/>
          </a:xfrm>
          <a:prstGeom prst="rect">
            <a:avLst/>
          </a:prstGeom>
          <a:effectLst>
            <a:outerShdw blurRad="25400" dir="17880000">
              <a:srgbClr val="000000">
                <a:alpha val="46000"/>
              </a:srgbClr>
            </a:outerShdw>
          </a:effectLst>
        </p:spPr>
        <p:txBody>
          <a:bodyPr vert="horz" lIns="91440" tIns="45720" rIns="91440" bIns="45720" rtlCol="0" anchor="b">
            <a:normAutofit fontScale="97500"/>
          </a:bodyPr>
          <a:lstStyle>
            <a:lvl1pPr algn="ctr" defTabSz="457063" rtl="0" eaLnBrk="1" latinLnBrk="0" hangingPunct="1">
              <a:spcBef>
                <a:spcPct val="0"/>
              </a:spcBef>
              <a:buNone/>
              <a:defRPr sz="2399" b="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800" b="1" dirty="0"/>
              <a:t>Who Does What?</a:t>
            </a:r>
          </a:p>
          <a:p>
            <a:r>
              <a:rPr lang="en-US" sz="2100" b="1" dirty="0">
                <a:solidFill>
                  <a:srgbClr val="FFFF00"/>
                </a:solidFill>
              </a:rPr>
              <a:t>El Paso County is responsible for:</a:t>
            </a:r>
          </a:p>
        </p:txBody>
      </p:sp>
    </p:spTree>
    <p:extLst>
      <p:ext uri="{BB962C8B-B14F-4D97-AF65-F5344CB8AC3E}">
        <p14:creationId xmlns:p14="http://schemas.microsoft.com/office/powerpoint/2010/main" val="45362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5" y="796089"/>
            <a:ext cx="11571145" cy="537411"/>
          </a:xfrm>
        </p:spPr>
        <p:txBody>
          <a:bodyPr anchor="b">
            <a:noAutofit/>
          </a:bodyPr>
          <a:lstStyle/>
          <a:p>
            <a:pPr algn="r"/>
            <a:r>
              <a:rPr lang="en-US" sz="3600" dirty="0">
                <a:solidFill>
                  <a:schemeClr val="tx2"/>
                </a:solidFill>
              </a:rPr>
              <a:t>2022 Metro District Accomplishments </a:t>
            </a:r>
            <a:br>
              <a:rPr lang="en-US" sz="3600" dirty="0">
                <a:solidFill>
                  <a:schemeClr val="tx2"/>
                </a:solidFill>
              </a:rPr>
            </a:br>
            <a:r>
              <a:rPr lang="en-US" sz="3600" dirty="0">
                <a:solidFill>
                  <a:schemeClr val="tx2"/>
                </a:solidFill>
              </a:rPr>
              <a:t> </a:t>
            </a:r>
          </a:p>
        </p:txBody>
      </p:sp>
      <p:sp>
        <p:nvSpPr>
          <p:cNvPr id="14" name="Content Placeholder 2">
            <a:extLst>
              <a:ext uri="{FF2B5EF4-FFF2-40B4-BE49-F238E27FC236}">
                <a16:creationId xmlns:a16="http://schemas.microsoft.com/office/drawing/2014/main" id="{41772933-D23F-47F0-985F-24D7EB4BC454}"/>
              </a:ext>
            </a:extLst>
          </p:cNvPr>
          <p:cNvSpPr>
            <a:spLocks noGrp="1"/>
          </p:cNvSpPr>
          <p:nvPr>
            <p:ph sz="half" idx="1"/>
          </p:nvPr>
        </p:nvSpPr>
        <p:spPr>
          <a:xfrm>
            <a:off x="3078621" y="963254"/>
            <a:ext cx="5532582" cy="5113482"/>
          </a:xfrm>
        </p:spPr>
        <p:txBody>
          <a:bodyPr>
            <a:normAutofit fontScale="92500" lnSpcReduction="10000"/>
          </a:bodyPr>
          <a:lstStyle/>
          <a:p>
            <a:r>
              <a:rPr lang="en-US" sz="2800" b="1" dirty="0"/>
              <a:t>Landscaping</a:t>
            </a:r>
          </a:p>
          <a:p>
            <a:pPr lvl="1">
              <a:buFont typeface="Wingdings" panose="05000000000000000000" pitchFamily="2" charset="2"/>
              <a:buChar char="Ø"/>
            </a:pPr>
            <a:r>
              <a:rPr lang="en-US" sz="1800" dirty="0"/>
              <a:t>Expanded areas of mowing</a:t>
            </a:r>
          </a:p>
          <a:p>
            <a:pPr lvl="2">
              <a:buFont typeface="Wingdings" panose="05000000000000000000" pitchFamily="2" charset="2"/>
              <a:buChar char="Ø"/>
            </a:pPr>
            <a:r>
              <a:rPr lang="en-US" sz="1600" dirty="0"/>
              <a:t>Roadsides</a:t>
            </a:r>
          </a:p>
          <a:p>
            <a:pPr lvl="2">
              <a:buFont typeface="Wingdings" panose="05000000000000000000" pitchFamily="2" charset="2"/>
              <a:buChar char="Ø"/>
            </a:pPr>
            <a:r>
              <a:rPr lang="en-US" sz="1600" dirty="0"/>
              <a:t>Lower Vessey Pond Area</a:t>
            </a:r>
          </a:p>
          <a:p>
            <a:pPr lvl="2">
              <a:buFont typeface="Wingdings" panose="05000000000000000000" pitchFamily="2" charset="2"/>
              <a:buChar char="Ø"/>
            </a:pPr>
            <a:r>
              <a:rPr lang="en-US" sz="1600" dirty="0"/>
              <a:t>NE area adjacent to Flying Horse North</a:t>
            </a:r>
          </a:p>
          <a:p>
            <a:pPr lvl="1">
              <a:buFont typeface="Wingdings" panose="05000000000000000000" pitchFamily="2" charset="2"/>
              <a:buChar char="Ø"/>
            </a:pPr>
            <a:r>
              <a:rPr lang="en-US" sz="1800" dirty="0"/>
              <a:t>Development of Long-Term Landscaping Plan approved by residents in Spring survey</a:t>
            </a:r>
          </a:p>
          <a:p>
            <a:pPr lvl="1">
              <a:buFont typeface="Wingdings" panose="05000000000000000000" pitchFamily="2" charset="2"/>
              <a:buChar char="Ø"/>
            </a:pPr>
            <a:r>
              <a:rPr lang="en-US" sz="1800" dirty="0"/>
              <a:t>Based upon community survey, developed irrigation system replacement plan; solicited bids and vetted contractors</a:t>
            </a:r>
          </a:p>
          <a:p>
            <a:pPr lvl="1">
              <a:buFont typeface="Wingdings" panose="05000000000000000000" pitchFamily="2" charset="2"/>
              <a:buChar char="Ø"/>
            </a:pPr>
            <a:r>
              <a:rPr lang="en-US" sz="1800" dirty="0"/>
              <a:t>Roundabouts clean-up</a:t>
            </a:r>
          </a:p>
          <a:p>
            <a:pPr lvl="1">
              <a:buFont typeface="Wingdings" panose="05000000000000000000" pitchFamily="2" charset="2"/>
              <a:buChar char="Ø"/>
            </a:pPr>
            <a:r>
              <a:rPr lang="en-US" sz="1800" dirty="0"/>
              <a:t>Assumption of full responsibility for both Spring &amp; Fall chipping program</a:t>
            </a:r>
          </a:p>
          <a:p>
            <a:pPr lvl="1">
              <a:buFont typeface="Wingdings" panose="05000000000000000000" pitchFamily="2" charset="2"/>
              <a:buChar char="Ø"/>
            </a:pPr>
            <a:r>
              <a:rPr lang="en-US" sz="1800" dirty="0"/>
              <a:t>Winslow entrance clean-up</a:t>
            </a:r>
          </a:p>
          <a:p>
            <a:pPr lvl="1">
              <a:buFont typeface="Wingdings" panose="05000000000000000000" pitchFamily="2" charset="2"/>
              <a:buChar char="Ø"/>
            </a:pPr>
            <a:r>
              <a:rPr lang="en-US" sz="1800" dirty="0"/>
              <a:t>Tree trimming along Milam Road</a:t>
            </a:r>
          </a:p>
        </p:txBody>
      </p:sp>
      <p:pic>
        <p:nvPicPr>
          <p:cNvPr id="7" name="Picture 6" descr="A close-up of a magnifying glass">
            <a:extLst>
              <a:ext uri="{FF2B5EF4-FFF2-40B4-BE49-F238E27FC236}">
                <a16:creationId xmlns:a16="http://schemas.microsoft.com/office/drawing/2014/main" id="{D00AC4F6-A74D-ACE9-0A52-7F503D95BE0E}"/>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colorTemperature colorTemp="6319"/>
                    </a14:imgEffect>
                    <a14:imgEffect>
                      <a14:saturation sat="85000"/>
                    </a14:imgEffect>
                  </a14:imgLayer>
                </a14:imgProps>
              </a:ext>
              <a:ext uri="{28A0092B-C50C-407E-A947-70E740481C1C}">
                <a14:useLocalDpi xmlns:a14="http://schemas.microsoft.com/office/drawing/2010/main" val="0"/>
              </a:ext>
            </a:extLst>
          </a:blip>
          <a:stretch>
            <a:fillRect/>
          </a:stretch>
        </p:blipFill>
        <p:spPr>
          <a:xfrm>
            <a:off x="0" y="0"/>
            <a:ext cx="3149815" cy="3149815"/>
          </a:xfrm>
          <a:prstGeom prst="rect">
            <a:avLst/>
          </a:prstGeom>
          <a:effectLst>
            <a:softEdge rad="177800"/>
          </a:effectLst>
          <a:scene3d>
            <a:camera prst="orthographicFront">
              <a:rot lat="0" lon="0" rev="21000000"/>
            </a:camera>
            <a:lightRig rig="threePt" dir="t"/>
          </a:scene3d>
        </p:spPr>
      </p:pic>
      <p:pic>
        <p:nvPicPr>
          <p:cNvPr id="9" name="Picture 8" descr="Icon&#10;&#10;Description automatically generated">
            <a:extLst>
              <a:ext uri="{FF2B5EF4-FFF2-40B4-BE49-F238E27FC236}">
                <a16:creationId xmlns:a16="http://schemas.microsoft.com/office/drawing/2014/main" id="{C6DF1375-3CF2-414F-BA14-087B9A5878F3}"/>
              </a:ext>
            </a:extLst>
          </p:cNvPr>
          <p:cNvPicPr>
            <a:picLocks noChangeAspect="1"/>
          </p:cNvPicPr>
          <p:nvPr/>
        </p:nvPicPr>
        <p:blipFill>
          <a:blip r:embed="rId5">
            <a:alphaModFix amt="67000"/>
            <a:extLst>
              <a:ext uri="{BEBA8EAE-BF5A-486C-A8C5-ECC9F3942E4B}">
                <a14:imgProps xmlns:a14="http://schemas.microsoft.com/office/drawing/2010/main">
                  <a14:imgLayer r:embed="rId6">
                    <a14:imgEffect>
                      <a14:colorTemperature colorTemp="6502"/>
                    </a14:imgEffect>
                    <a14:imgEffect>
                      <a14:saturation sat="63000"/>
                    </a14:imgEffect>
                    <a14:imgEffect>
                      <a14:brightnessContrast bright="-6000"/>
                    </a14:imgEffect>
                  </a14:imgLayer>
                </a14:imgProps>
              </a:ext>
              <a:ext uri="{28A0092B-C50C-407E-A947-70E740481C1C}">
                <a14:useLocalDpi xmlns:a14="http://schemas.microsoft.com/office/drawing/2010/main" val="0"/>
              </a:ext>
            </a:extLst>
          </a:blip>
          <a:stretch>
            <a:fillRect/>
          </a:stretch>
        </p:blipFill>
        <p:spPr>
          <a:xfrm>
            <a:off x="8820836" y="3976255"/>
            <a:ext cx="3149815" cy="2881745"/>
          </a:xfrm>
          <a:prstGeom prst="rect">
            <a:avLst/>
          </a:prstGeom>
          <a:effectLst>
            <a:softEdge rad="139700"/>
          </a:effectLst>
          <a:scene3d>
            <a:camera prst="orthographicFront">
              <a:rot lat="0" lon="0" rev="21000000"/>
            </a:camera>
            <a:lightRig rig="threePt" dir="t"/>
          </a:scene3d>
        </p:spPr>
      </p:pic>
    </p:spTree>
    <p:extLst>
      <p:ext uri="{BB962C8B-B14F-4D97-AF65-F5344CB8AC3E}">
        <p14:creationId xmlns:p14="http://schemas.microsoft.com/office/powerpoint/2010/main" val="404671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S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43372978-11FE-4814-AC26-BC300187D8C7}"/>
    </a:ext>
  </a:extLst>
</a:theme>
</file>

<file path=ppt/theme/theme3.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Watercolor_16x9">
      <a:dk1>
        <a:sysClr val="windowText" lastClr="000000"/>
      </a:dk1>
      <a:lt1>
        <a:sysClr val="window" lastClr="FFFFFF"/>
      </a:lt1>
      <a:dk2>
        <a:srgbClr val="09AFA7"/>
      </a:dk2>
      <a:lt2>
        <a:srgbClr val="AEF1EA"/>
      </a:lt2>
      <a:accent1>
        <a:srgbClr val="08CAC1"/>
      </a:accent1>
      <a:accent2>
        <a:srgbClr val="76C714"/>
      </a:accent2>
      <a:accent3>
        <a:srgbClr val="0E70C2"/>
      </a:accent3>
      <a:accent4>
        <a:srgbClr val="259F39"/>
      </a:accent4>
      <a:accent5>
        <a:srgbClr val="C8C015"/>
      </a:accent5>
      <a:accent6>
        <a:srgbClr val="444FDC"/>
      </a:accent6>
      <a:hlink>
        <a:srgbClr val="76C714"/>
      </a:hlink>
      <a:folHlink>
        <a:srgbClr val="7F7F7F"/>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C490D3B9BBF654E96513BD377875901" ma:contentTypeVersion="4" ma:contentTypeDescription="Create a new document." ma:contentTypeScope="" ma:versionID="2b7aeb4304104a794326fddb8c321176">
  <xsd:schema xmlns:xsd="http://www.w3.org/2001/XMLSchema" xmlns:xs="http://www.w3.org/2001/XMLSchema" xmlns:p="http://schemas.microsoft.com/office/2006/metadata/properties" xmlns:ns2="64ae8939-8fcc-46c4-b366-de50e09b01d0" targetNamespace="http://schemas.microsoft.com/office/2006/metadata/properties" ma:root="true" ma:fieldsID="ff26856e9515838257ede1032844b7a7" ns2:_="">
    <xsd:import namespace="64ae8939-8fcc-46c4-b366-de50e09b01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ae8939-8fcc-46c4-b366-de50e09b0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60C6BF-7EAE-46B3-AFD9-3E1135C020A7}">
  <ds:schemaRefs>
    <ds:schemaRef ds:uri="64ae8939-8fcc-46c4-b366-de50e09b01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CD3CAF6-2FFB-4B18-956A-008D1A947BC2}">
  <ds:schemaRefs>
    <ds:schemaRef ds:uri="64ae8939-8fcc-46c4-b366-de50e09b01d0"/>
    <ds:schemaRef ds:uri="http://schemas.openxmlformats.org/package/2006/metadata/core-properties"/>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CCD7061C-8F7D-486A-B9B8-85E7DAE3BA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1875</TotalTime>
  <Words>2469</Words>
  <Application>Microsoft Office PowerPoint</Application>
  <PresentationFormat>Custom</PresentationFormat>
  <Paragraphs>453</Paragraphs>
  <Slides>35</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35</vt:i4>
      </vt:variant>
    </vt:vector>
  </HeadingPairs>
  <TitlesOfParts>
    <vt:vector size="47" baseType="lpstr">
      <vt:lpstr>Calibri</vt:lpstr>
      <vt:lpstr>Calibri Light</vt:lpstr>
      <vt:lpstr>Calisto MT</vt:lpstr>
      <vt:lpstr>Centur Gothic</vt:lpstr>
      <vt:lpstr>Century Gothic</vt:lpstr>
      <vt:lpstr>Courier New</vt:lpstr>
      <vt:lpstr>Georgia</vt:lpstr>
      <vt:lpstr>Palatino Linotype</vt:lpstr>
      <vt:lpstr>Wingdings</vt:lpstr>
      <vt:lpstr>Wingdings 2</vt:lpstr>
      <vt:lpstr>Retrospect</vt:lpstr>
      <vt:lpstr>Slate</vt:lpstr>
      <vt:lpstr>Welcome to the Cathedral Pines Metro District Board’s Second Annual Resident Meeting!</vt:lpstr>
      <vt:lpstr>Agenda</vt:lpstr>
      <vt:lpstr>Metro District Board of Directors 2022/23</vt:lpstr>
      <vt:lpstr>Metro District Board of Directors 2022/23</vt:lpstr>
      <vt:lpstr>The Walker-Schooler District Management Team</vt:lpstr>
      <vt:lpstr>Who Does What? Metro District Services Include:</vt:lpstr>
      <vt:lpstr>Who Does What? Homeowners Association Services Include:</vt:lpstr>
      <vt:lpstr>PowerPoint Presentation</vt:lpstr>
      <vt:lpstr>2022 Metro District Accomplishments   </vt:lpstr>
      <vt:lpstr>2023 Metro District Objectives  </vt:lpstr>
      <vt:lpstr>2022 Metro District Accomplishments  </vt:lpstr>
      <vt:lpstr>2023 Metro District Objectives </vt:lpstr>
      <vt:lpstr>2023 Metro District Accomplishments  </vt:lpstr>
      <vt:lpstr>2022 Metro District Accomplishments  </vt:lpstr>
      <vt:lpstr>2022 Lodge Community Usage Recap*</vt:lpstr>
      <vt:lpstr>2023 Metro District Objectives  </vt:lpstr>
      <vt:lpstr>2022 Metro District Accomplishments  </vt:lpstr>
      <vt:lpstr>2023 Metro District Objectives  </vt:lpstr>
      <vt:lpstr>Long Term Strategic Issues for Our Community</vt:lpstr>
      <vt:lpstr>Long Term Strategic Issues for Our Community</vt:lpstr>
      <vt:lpstr>Survey Conclusions</vt:lpstr>
      <vt:lpstr>PowerPoint Presentation</vt:lpstr>
      <vt:lpstr>PowerPoint Presentation</vt:lpstr>
      <vt:lpstr>Long Term Strategic Issues for Our Community</vt:lpstr>
      <vt:lpstr>Long Term Strategic Issues for Our Community</vt:lpstr>
      <vt:lpstr>Long Term Strategic Issues for Our Community</vt:lpstr>
      <vt:lpstr>2023 Metro District Election Process -  – Rebecca Harris (Walker-Schooler)</vt:lpstr>
      <vt:lpstr>2023 Metro District Election Process  – Rebecca Harris</vt:lpstr>
      <vt:lpstr>2022 Metro District Accomplishments  </vt:lpstr>
      <vt:lpstr>PowerPoint Presentation</vt:lpstr>
      <vt:lpstr>PowerPoint Presentation</vt:lpstr>
      <vt:lpstr>PowerPoint Presentation</vt:lpstr>
      <vt:lpstr>2023 Metro Board Financial Objectives  </vt:lpstr>
      <vt:lpstr>Conclusion</vt:lpstr>
      <vt:lpstr>Questions and Answers with our Homeowners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Cathedral Pines Homeowners Association Annual Meeting of the Membership</dc:title>
  <dc:creator>Jamie Adams</dc:creator>
  <cp:lastModifiedBy>Kristina Kulick</cp:lastModifiedBy>
  <cp:revision>110</cp:revision>
  <cp:lastPrinted>2023-02-16T16:48:32Z</cp:lastPrinted>
  <dcterms:created xsi:type="dcterms:W3CDTF">2020-11-03T18:42:53Z</dcterms:created>
  <dcterms:modified xsi:type="dcterms:W3CDTF">2023-02-21T16:47:17Z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0x0101005C490D3B9BBF654E96513BD377875901</vt:lpwstr>
  </property>
</Properties>
</file>