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0D_F5D3AAD5.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154_209A9542.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30_31824792.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3D_F326089.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48_E61D7AB2.xml" ContentType="application/vnd.ms-powerpoint.comments+xml"/>
  <Override PartName="/ppt/notesSlides/notesSlide14.xml" ContentType="application/vnd.openxmlformats-officedocument.presentationml.notesSlide+xml"/>
  <Override PartName="/ppt/comments/modernComment_155_1BD13A71.xml" ContentType="application/vnd.ms-powerpoint.comments+xml"/>
  <Override PartName="/ppt/notesSlides/notesSlide15.xml" ContentType="application/vnd.openxmlformats-officedocument.presentationml.notesSlide+xml"/>
  <Override PartName="/ppt/comments/modernComment_134_A4BEC8B3.xml" ContentType="application/vnd.ms-powerpoint.comments+xml"/>
  <Override PartName="/ppt/notesSlides/notesSlide16.xml" ContentType="application/vnd.openxmlformats-officedocument.presentationml.notesSlide+xml"/>
  <Override PartName="/ppt/comments/modernComment_139_6920E328.xml" ContentType="application/vnd.ms-powerpoint.comments+xml"/>
  <Override PartName="/ppt/notesSlides/notesSlide17.xml" ContentType="application/vnd.openxmlformats-officedocument.presentationml.notesSlide+xml"/>
  <Override PartName="/ppt/comments/modernComment_135_D5F03225.xml" ContentType="application/vnd.ms-powerpoint.comments+xml"/>
  <Override PartName="/ppt/notesSlides/notesSlide18.xml" ContentType="application/vnd.openxmlformats-officedocument.presentationml.notesSlide+xml"/>
  <Override PartName="/ppt/comments/modernComment_131_1CFEB576.xml" ContentType="application/vnd.ms-powerpoint.comments+xml"/>
  <Override PartName="/ppt/notesSlides/notesSlide19.xml" ContentType="application/vnd.openxmlformats-officedocument.presentationml.notesSlide+xml"/>
  <Override PartName="/ppt/comments/modernComment_12E_B26BCED3.xml" ContentType="application/vnd.ms-powerpoint.comments+xml"/>
  <Override PartName="/ppt/notesSlides/notesSlide20.xml" ContentType="application/vnd.openxmlformats-officedocument.presentationml.notesSlide+xml"/>
  <Override PartName="/ppt/comments/modernComment_150_B303632E.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11D_F6B82FB.xml" ContentType="application/vnd.ms-powerpoint.comments+xml"/>
  <Override PartName="/ppt/notesSlides/notesSlide24.xml" ContentType="application/vnd.openxmlformats-officedocument.presentationml.notesSlide+xml"/>
  <Override PartName="/ppt/comments/modernComment_140_202E261C.xml" ContentType="application/vnd.ms-powerpoint.comments+xml"/>
  <Override PartName="/ppt/comments/modernComment_157_252ED82B.xml" ContentType="application/vnd.ms-powerpoint.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495" r:id="rId4"/>
  </p:sldMasterIdLst>
  <p:notesMasterIdLst>
    <p:notesMasterId r:id="rId45"/>
  </p:notesMasterIdLst>
  <p:handoutMasterIdLst>
    <p:handoutMasterId r:id="rId46"/>
  </p:handoutMasterIdLst>
  <p:sldIdLst>
    <p:sldId id="257" r:id="rId5"/>
    <p:sldId id="297" r:id="rId6"/>
    <p:sldId id="269" r:id="rId7"/>
    <p:sldId id="340" r:id="rId8"/>
    <p:sldId id="315" r:id="rId9"/>
    <p:sldId id="304" r:id="rId10"/>
    <p:sldId id="329" r:id="rId11"/>
    <p:sldId id="272" r:id="rId12"/>
    <p:sldId id="276" r:id="rId13"/>
    <p:sldId id="338" r:id="rId14"/>
    <p:sldId id="317" r:id="rId15"/>
    <p:sldId id="333" r:id="rId16"/>
    <p:sldId id="350" r:id="rId17"/>
    <p:sldId id="306" r:id="rId18"/>
    <p:sldId id="328" r:id="rId19"/>
    <p:sldId id="337" r:id="rId20"/>
    <p:sldId id="351" r:id="rId21"/>
    <p:sldId id="341" r:id="rId22"/>
    <p:sldId id="347" r:id="rId23"/>
    <p:sldId id="346" r:id="rId24"/>
    <p:sldId id="308" r:id="rId25"/>
    <p:sldId id="313" r:id="rId26"/>
    <p:sldId id="309" r:id="rId27"/>
    <p:sldId id="305" r:id="rId28"/>
    <p:sldId id="302" r:id="rId29"/>
    <p:sldId id="336" r:id="rId30"/>
    <p:sldId id="348" r:id="rId31"/>
    <p:sldId id="349" r:id="rId32"/>
    <p:sldId id="285" r:id="rId33"/>
    <p:sldId id="320" r:id="rId34"/>
    <p:sldId id="345" r:id="rId35"/>
    <p:sldId id="352" r:id="rId36"/>
    <p:sldId id="344" r:id="rId37"/>
    <p:sldId id="356" r:id="rId38"/>
    <p:sldId id="353" r:id="rId39"/>
    <p:sldId id="354" r:id="rId40"/>
    <p:sldId id="339" r:id="rId41"/>
    <p:sldId id="343" r:id="rId42"/>
    <p:sldId id="335" r:id="rId43"/>
    <p:sldId id="280" r:id="rId44"/>
  </p:sldIdLst>
  <p:sldSz cx="12188825"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792">
          <p15:clr>
            <a:srgbClr val="A4A3A4"/>
          </p15:clr>
        </p15:guide>
        <p15:guide id="4" orient="horz" pos="1152">
          <p15:clr>
            <a:srgbClr val="A4A3A4"/>
          </p15:clr>
        </p15:guide>
        <p15:guide id="5" orient="horz" pos="3360">
          <p15:clr>
            <a:srgbClr val="A4A3A4"/>
          </p15:clr>
        </p15:guide>
        <p15:guide id="6" orient="horz" pos="3072">
          <p15:clr>
            <a:srgbClr val="A4A3A4"/>
          </p15:clr>
        </p15:guide>
        <p15:guide id="7" orient="horz" pos="864">
          <p15:clr>
            <a:srgbClr val="A4A3A4"/>
          </p15:clr>
        </p15:guide>
        <p15:guide id="8" orient="horz" pos="528">
          <p15:clr>
            <a:srgbClr val="A4A3A4"/>
          </p15:clr>
        </p15:guide>
        <p15:guide id="9" orient="horz" pos="2784">
          <p15:clr>
            <a:srgbClr val="A4A3A4"/>
          </p15:clr>
        </p15:guide>
        <p15:guide id="10" pos="3839">
          <p15:clr>
            <a:srgbClr val="A4A3A4"/>
          </p15:clr>
        </p15:guide>
        <p15:guide id="11" pos="959">
          <p15:clr>
            <a:srgbClr val="A4A3A4"/>
          </p15:clr>
        </p15:guide>
        <p15:guide id="12" pos="7007">
          <p15:clr>
            <a:srgbClr val="A4A3A4"/>
          </p15:clr>
        </p15:guide>
        <p15:guide id="13" pos="6719">
          <p15:clr>
            <a:srgbClr val="A4A3A4"/>
          </p15:clr>
        </p15:guide>
        <p15:guide id="14" pos="6143">
          <p15:clr>
            <a:srgbClr val="A4A3A4"/>
          </p15:clr>
        </p15:guide>
        <p15:guide id="15" pos="3983">
          <p15:clr>
            <a:srgbClr val="A4A3A4"/>
          </p15:clr>
        </p15:guide>
        <p15:guide id="16" pos="527">
          <p15:clr>
            <a:srgbClr val="A4A3A4"/>
          </p15:clr>
        </p15:guide>
        <p15:guide id="17" pos="715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C0C3D3-1669-8A78-AA9F-BD05603B4818}" name="William Heeter" initials="WH" userId="f7f4ceb726cf70e0" providerId="Windows Live"/>
  <p188:author id="{C72ADEEC-77C6-3C1B-4753-841627D8D28D}" name="Rebecca Harris" initials="RH" userId="S::rebecca.h@wsdistricts.co::0529a1ac-27c0-4b9e-9685-3ec8987d0f7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risti Correa" initials="KC" lastIdx="6" clrIdx="0">
    <p:extLst>
      <p:ext uri="{19B8F6BF-5375-455C-9EA6-DF929625EA0E}">
        <p15:presenceInfo xmlns:p15="http://schemas.microsoft.com/office/powerpoint/2012/main" userId="50ebdb9cc78bd114" providerId="Windows Live"/>
      </p:ext>
    </p:extLst>
  </p:cmAuthor>
  <p:cmAuthor id="2" name="Hotel Guest" initials="HG" lastIdx="1" clrIdx="1">
    <p:extLst>
      <p:ext uri="{19B8F6BF-5375-455C-9EA6-DF929625EA0E}">
        <p15:presenceInfo xmlns:p15="http://schemas.microsoft.com/office/powerpoint/2012/main" userId="Hotel Gues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103" d="100"/>
          <a:sy n="103" d="100"/>
        </p:scale>
        <p:origin x="144" y="276"/>
      </p:cViewPr>
      <p:guideLst>
        <p:guide orient="horz" pos="2160"/>
        <p:guide orient="horz" pos="1008"/>
        <p:guide orient="horz" pos="3792"/>
        <p:guide orient="horz" pos="1152"/>
        <p:guide orient="horz" pos="3360"/>
        <p:guide orient="horz" pos="3072"/>
        <p:guide orient="horz" pos="864"/>
        <p:guide orient="horz" pos="528"/>
        <p:guide orient="horz" pos="2784"/>
        <p:guide pos="3839"/>
        <p:guide pos="959"/>
        <p:guide pos="7007"/>
        <p:guide pos="6719"/>
        <p:guide pos="6143"/>
        <p:guide pos="3983"/>
        <p:guide pos="527"/>
        <p:guide pos="7151"/>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p:scale>
          <a:sx n="1" d="2"/>
          <a:sy n="1" d="2"/>
        </p:scale>
        <p:origin x="2684" y="2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omments/modernComment_10D_F5D3AAD5.xml><?xml version="1.0" encoding="utf-8"?>
<p188:cmLst xmlns:a="http://schemas.openxmlformats.org/drawingml/2006/main" xmlns:r="http://schemas.openxmlformats.org/officeDocument/2006/relationships" xmlns:p188="http://schemas.microsoft.com/office/powerpoint/2018/8/main">
  <p188:cm id="{575EAC15-247A-4351-A3E9-F698A96A975F}" authorId="{27C0C3D3-1669-8A78-AA9F-BD05603B4818}" status="resolved" created="2024-01-29T21:38:57.947" complete="100000">
    <ac:deMkLst xmlns:ac="http://schemas.microsoft.com/office/drawing/2013/main/command">
      <pc:docMk xmlns:pc="http://schemas.microsoft.com/office/powerpoint/2013/main/command"/>
      <pc:sldMk xmlns:pc="http://schemas.microsoft.com/office/powerpoint/2013/main/command" cId="4124289749" sldId="269"/>
      <ac:picMk id="10" creationId="{C0489EFD-71B2-5863-DABF-AD289C08BA6A}"/>
    </ac:deMkLst>
    <p188:txBody>
      <a:bodyPr/>
      <a:lstStyle/>
      <a:p>
        <a:r>
          <a:rPr lang="en-US"/>
          <a:t>Please add white boxes around Meacham and Combs photos</a:t>
        </a:r>
      </a:p>
    </p188:txBody>
    <p188:extLst>
      <p:ext xmlns:p="http://schemas.openxmlformats.org/presentationml/2006/main" uri="{57CB4572-C831-44C2-8A1C-0ADB6CCDFE69}">
        <p223:reactions xmlns:p223="http://schemas.microsoft.com/office/powerpoint/2022/03/main">
          <p223:rxn type="👍">
            <p223:instance time="2024-01-31T16:13:02.132" authorId="{C72ADEEC-77C6-3C1B-4753-841627D8D28D}"/>
          </p223:rxn>
        </p223:reactions>
      </p:ext>
    </p188:extLst>
  </p188:cm>
</p188:cmLst>
</file>

<file path=ppt/comments/modernComment_11D_F6B82FB.xml><?xml version="1.0" encoding="utf-8"?>
<p188:cmLst xmlns:a="http://schemas.openxmlformats.org/drawingml/2006/main" xmlns:r="http://schemas.openxmlformats.org/officeDocument/2006/relationships" xmlns:p188="http://schemas.microsoft.com/office/powerpoint/2018/8/main">
  <p188:cm id="{EDE0F080-FF55-46A9-AD37-3B411741D656}" authorId="{27C0C3D3-1669-8A78-AA9F-BD05603B4818}" status="resolved" created="2024-01-29T21:43:47.454" complete="100000">
    <pc:sldMkLst xmlns:pc="http://schemas.microsoft.com/office/powerpoint/2013/main/command">
      <pc:docMk/>
      <pc:sldMk cId="258704123" sldId="285"/>
    </pc:sldMkLst>
    <p188:txBody>
      <a:bodyPr/>
      <a:lstStyle/>
      <a:p>
        <a:r>
          <a:rPr lang="en-US"/>
          <a:t>Chris</a:t>
        </a:r>
      </a:p>
    </p188:txBody>
  </p188:cm>
</p188:cmLst>
</file>

<file path=ppt/comments/modernComment_12E_B26BCED3.xml><?xml version="1.0" encoding="utf-8"?>
<p188:cmLst xmlns:a="http://schemas.openxmlformats.org/drawingml/2006/main" xmlns:r="http://schemas.openxmlformats.org/officeDocument/2006/relationships" xmlns:p188="http://schemas.microsoft.com/office/powerpoint/2018/8/main">
  <p188:cm id="{1E51842E-A8BD-448E-A538-25516EE74424}" authorId="{27C0C3D3-1669-8A78-AA9F-BD05603B4818}" status="resolved" created="2024-01-29T21:43:18.316" complete="100000">
    <pc:sldMkLst xmlns:pc="http://schemas.microsoft.com/office/powerpoint/2013/main/command">
      <pc:docMk/>
      <pc:sldMk cId="2993409747" sldId="302"/>
    </pc:sldMkLst>
    <p188:replyLst>
      <p188:reply id="{CE49762B-BFB8-4F22-878D-AD6AB4C2ED76}" authorId="{C72ADEEC-77C6-3C1B-4753-841627D8D28D}" created="2024-01-31T21:49:16.605">
        <p188:txBody>
          <a:bodyPr/>
          <a:lstStyle/>
          <a:p>
            <a:r>
              <a:rPr lang="en-US"/>
              <a:t>Done </a:t>
            </a:r>
          </a:p>
        </p188:txBody>
      </p188:reply>
    </p188:replyLst>
    <p188:txBody>
      <a:bodyPr/>
      <a:lstStyle/>
      <a:p>
        <a:r>
          <a:rPr lang="en-US"/>
          <a:t>Rebecca?</a:t>
        </a:r>
      </a:p>
    </p188:txBody>
    <p188:extLst>
      <p:ext xmlns:p="http://schemas.openxmlformats.org/presentationml/2006/main" uri="{57CB4572-C831-44C2-8A1C-0ADB6CCDFE69}">
        <p223:reactions xmlns:p223="http://schemas.microsoft.com/office/powerpoint/2022/03/main">
          <p223:rxn type="👍">
            <p223:instance time="2024-01-31T21:49:06.540" authorId="{C72ADEEC-77C6-3C1B-4753-841627D8D28D}"/>
          </p223:rxn>
        </p223:reactions>
      </p:ext>
    </p188:extLst>
  </p188:cm>
</p188:cmLst>
</file>

<file path=ppt/comments/modernComment_130_31824792.xml><?xml version="1.0" encoding="utf-8"?>
<p188:cmLst xmlns:a="http://schemas.openxmlformats.org/drawingml/2006/main" xmlns:r="http://schemas.openxmlformats.org/officeDocument/2006/relationships" xmlns:p188="http://schemas.microsoft.com/office/powerpoint/2018/8/main">
  <p188:cm id="{B0625C07-1BEF-42A1-98B8-CA732213BA49}" authorId="{C72ADEEC-77C6-3C1B-4753-841627D8D28D}" created="2024-01-31T16:34:24.134">
    <ac:txMkLst xmlns:ac="http://schemas.microsoft.com/office/drawing/2013/main/command">
      <pc:docMk xmlns:pc="http://schemas.microsoft.com/office/powerpoint/2013/main/command"/>
      <pc:sldMk xmlns:pc="http://schemas.microsoft.com/office/powerpoint/2013/main/command" cId="830621586" sldId="304"/>
      <ac:spMk id="2" creationId="{00000000-0000-0000-0000-000000000000}"/>
      <ac:txMk cp="4" len="7">
        <ac:context len="37" hash="2304597355"/>
      </ac:txMk>
    </ac:txMkLst>
    <p188:pos x="2912303" y="213265"/>
    <p188:txBody>
      <a:bodyPr/>
      <a:lstStyle/>
      <a:p>
        <a:r>
          <a:rPr lang="en-US"/>
          <a:t>Our Company should be referred to as WSDM - District Managers (instead of Walker-Schooler)</a:t>
        </a:r>
      </a:p>
    </p188:txBody>
  </p188:cm>
</p188:cmLst>
</file>

<file path=ppt/comments/modernComment_131_1CFEB576.xml><?xml version="1.0" encoding="utf-8"?>
<p188:cmLst xmlns:a="http://schemas.openxmlformats.org/drawingml/2006/main" xmlns:r="http://schemas.openxmlformats.org/officeDocument/2006/relationships" xmlns:p188="http://schemas.microsoft.com/office/powerpoint/2018/8/main">
  <p188:cm id="{3A0EDC0D-23C7-4D39-BF26-79ACA32752B4}" authorId="{27C0C3D3-1669-8A78-AA9F-BD05603B4818}" status="resolved" created="2024-01-29T21:43:38.775" complete="100000">
    <pc:sldMkLst xmlns:pc="http://schemas.microsoft.com/office/powerpoint/2013/main/command">
      <pc:docMk/>
      <pc:sldMk cId="486454646" sldId="305"/>
    </pc:sldMkLst>
    <p188:txBody>
      <a:bodyPr/>
      <a:lstStyle/>
      <a:p>
        <a:r>
          <a:rPr lang="en-US"/>
          <a:t>Rebecca?</a:t>
        </a:r>
      </a:p>
    </p188:txBody>
  </p188:cm>
</p188:cmLst>
</file>

<file path=ppt/comments/modernComment_134_A4BEC8B3.xml><?xml version="1.0" encoding="utf-8"?>
<p188:cmLst xmlns:a="http://schemas.openxmlformats.org/drawingml/2006/main" xmlns:r="http://schemas.openxmlformats.org/officeDocument/2006/relationships" xmlns:p188="http://schemas.microsoft.com/office/powerpoint/2018/8/main">
  <p188:cm id="{F1513B19-97D6-446F-A403-7E1ACF5A9059}" authorId="{27C0C3D3-1669-8A78-AA9F-BD05603B4818}" status="resolved" created="2024-01-29T21:41:39.220" complete="100000">
    <pc:sldMkLst xmlns:pc="http://schemas.microsoft.com/office/powerpoint/2013/main/command">
      <pc:docMk/>
      <pc:sldMk cId="2763966643" sldId="308"/>
    </pc:sldMkLst>
    <p188:txBody>
      <a:bodyPr/>
      <a:lstStyle/>
      <a:p>
        <a:r>
          <a:rPr lang="en-US"/>
          <a:t>To be updated by Rick</a:t>
        </a:r>
      </a:p>
    </p188:txBody>
  </p188:cm>
</p188:cmLst>
</file>

<file path=ppt/comments/modernComment_135_D5F03225.xml><?xml version="1.0" encoding="utf-8"?>
<p188:cmLst xmlns:a="http://schemas.openxmlformats.org/drawingml/2006/main" xmlns:r="http://schemas.openxmlformats.org/officeDocument/2006/relationships" xmlns:p188="http://schemas.microsoft.com/office/powerpoint/2018/8/main">
  <p188:cm id="{09F73A5F-55A7-4DD4-9F0F-EDA9EFB618DD}" authorId="{27C0C3D3-1669-8A78-AA9F-BD05603B4818}" status="resolved" created="2024-01-29T21:43:05.623" complete="100000">
    <pc:sldMkLst xmlns:pc="http://schemas.microsoft.com/office/powerpoint/2013/main/command">
      <pc:docMk/>
      <pc:sldMk cId="3589288485" sldId="309"/>
    </pc:sldMkLst>
    <p188:txBody>
      <a:bodyPr/>
      <a:lstStyle/>
      <a:p>
        <a:r>
          <a:rPr lang="en-US"/>
          <a:t>To be updated by Kevin C. and Chris M.</a:t>
        </a:r>
      </a:p>
    </p188:txBody>
  </p188:cm>
</p188:cmLst>
</file>

<file path=ppt/comments/modernComment_139_6920E328.xml><?xml version="1.0" encoding="utf-8"?>
<p188:cmLst xmlns:a="http://schemas.openxmlformats.org/drawingml/2006/main" xmlns:r="http://schemas.openxmlformats.org/officeDocument/2006/relationships" xmlns:p188="http://schemas.microsoft.com/office/powerpoint/2018/8/main">
  <p188:cm id="{8E401868-3313-4FCF-8E9D-BD4304C7603A}" authorId="{27C0C3D3-1669-8A78-AA9F-BD05603B4818}" status="resolved" created="2024-01-29T21:41:49.746" complete="100000">
    <pc:sldMkLst xmlns:pc="http://schemas.microsoft.com/office/powerpoint/2013/main/command">
      <pc:docMk/>
      <pc:sldMk cId="1763762984" sldId="313"/>
    </pc:sldMkLst>
    <p188:txBody>
      <a:bodyPr/>
      <a:lstStyle/>
      <a:p>
        <a:r>
          <a:rPr lang="en-US"/>
          <a:t>Rick</a:t>
        </a:r>
      </a:p>
    </p188:txBody>
  </p188:cm>
</p188:cmLst>
</file>

<file path=ppt/comments/modernComment_13D_F326089.xml><?xml version="1.0" encoding="utf-8"?>
<p188:cmLst xmlns:a="http://schemas.openxmlformats.org/drawingml/2006/main" xmlns:r="http://schemas.openxmlformats.org/officeDocument/2006/relationships" xmlns:p188="http://schemas.microsoft.com/office/powerpoint/2018/8/main">
  <p188:cm id="{10A57801-6355-46E7-B5C4-8443FA2AA909}" authorId="{27C0C3D3-1669-8A78-AA9F-BD05603B4818}" status="resolved" created="2024-01-29T21:40:19.501" complete="100000">
    <pc:sldMkLst xmlns:pc="http://schemas.microsoft.com/office/powerpoint/2013/main/command">
      <pc:docMk/>
      <pc:sldMk cId="254959753" sldId="317"/>
    </pc:sldMkLst>
    <p188:txBody>
      <a:bodyPr/>
      <a:lstStyle/>
      <a:p>
        <a:r>
          <a:rPr lang="en-US"/>
          <a:t>Ecton</a:t>
        </a:r>
      </a:p>
    </p188:txBody>
  </p188:cm>
</p188:cmLst>
</file>

<file path=ppt/comments/modernComment_140_202E261C.xml><?xml version="1.0" encoding="utf-8"?>
<p188:cmLst xmlns:a="http://schemas.openxmlformats.org/drawingml/2006/main" xmlns:r="http://schemas.openxmlformats.org/officeDocument/2006/relationships" xmlns:p188="http://schemas.microsoft.com/office/powerpoint/2018/8/main">
  <p188:cm id="{E49069F4-569A-4BA3-9344-BC40C66CFDE0}" authorId="{27C0C3D3-1669-8A78-AA9F-BD05603B4818}" status="resolved" created="2024-01-29T21:42:29.039" complete="100000">
    <pc:sldMkLst xmlns:pc="http://schemas.microsoft.com/office/powerpoint/2013/main/command">
      <pc:docMk/>
      <pc:sldMk cId="539895324" sldId="320"/>
    </pc:sldMkLst>
    <p188:txBody>
      <a:bodyPr/>
      <a:lstStyle/>
      <a:p>
        <a:r>
          <a:rPr lang="en-US"/>
          <a:t>Ecton</a:t>
        </a:r>
      </a:p>
    </p188:txBody>
  </p188:cm>
</p188:cmLst>
</file>

<file path=ppt/comments/modernComment_148_E61D7AB2.xml><?xml version="1.0" encoding="utf-8"?>
<p188:cmLst xmlns:a="http://schemas.openxmlformats.org/drawingml/2006/main" xmlns:r="http://schemas.openxmlformats.org/officeDocument/2006/relationships" xmlns:p188="http://schemas.microsoft.com/office/powerpoint/2018/8/main">
  <p188:cm id="{1D9845CE-AB66-4158-847B-CFAD816C5CD0}" authorId="{27C0C3D3-1669-8A78-AA9F-BD05603B4818}" status="resolved" created="2024-01-29T21:40:59.320" complete="100000">
    <pc:sldMkLst xmlns:pc="http://schemas.microsoft.com/office/powerpoint/2013/main/command">
      <pc:docMk/>
      <pc:sldMk cId="3860691634" sldId="328"/>
    </pc:sldMkLst>
    <p188:txBody>
      <a:bodyPr/>
      <a:lstStyle/>
      <a:p>
        <a:r>
          <a:rPr lang="en-US"/>
          <a:t>Please add 4th photo of Shalece</a:t>
        </a:r>
      </a:p>
    </p188:txBody>
  </p188:cm>
</p188:cmLst>
</file>

<file path=ppt/comments/modernComment_150_B303632E.xml><?xml version="1.0" encoding="utf-8"?>
<p188:cmLst xmlns:a="http://schemas.openxmlformats.org/drawingml/2006/main" xmlns:r="http://schemas.openxmlformats.org/officeDocument/2006/relationships" xmlns:p188="http://schemas.microsoft.com/office/powerpoint/2018/8/main">
  <p188:cm id="{0D6FCE7C-9B1B-43A4-9731-7DCA95C79EAB}" authorId="{27C0C3D3-1669-8A78-AA9F-BD05603B4818}" status="resolved" created="2024-01-29T21:43:28.052" complete="100000">
    <pc:sldMkLst xmlns:pc="http://schemas.microsoft.com/office/powerpoint/2013/main/command">
      <pc:docMk/>
      <pc:sldMk cId="3003343662" sldId="336"/>
    </pc:sldMkLst>
    <p188:txBody>
      <a:bodyPr/>
      <a:lstStyle/>
      <a:p>
        <a:r>
          <a:rPr lang="en-US"/>
          <a:t>Rebecca?</a:t>
        </a:r>
      </a:p>
    </p188:txBody>
  </p188:cm>
</p188:cmLst>
</file>

<file path=ppt/comments/modernComment_154_209A9542.xml><?xml version="1.0" encoding="utf-8"?>
<p188:cmLst xmlns:a="http://schemas.openxmlformats.org/drawingml/2006/main" xmlns:r="http://schemas.openxmlformats.org/officeDocument/2006/relationships" xmlns:p188="http://schemas.microsoft.com/office/powerpoint/2018/8/main">
  <p188:cm id="{0E0D5AA7-C6A2-4465-BA47-1742368F7260}" authorId="{C72ADEEC-77C6-3C1B-4753-841627D8D28D}" created="2024-01-31T16:16:59.575">
    <ac:txMkLst xmlns:ac="http://schemas.microsoft.com/office/drawing/2013/main/command">
      <pc:docMk xmlns:pc="http://schemas.microsoft.com/office/powerpoint/2013/main/command"/>
      <pc:sldMk xmlns:pc="http://schemas.microsoft.com/office/powerpoint/2013/main/command" cId="547001666" sldId="340"/>
      <ac:spMk id="11" creationId="{28EA2406-7541-FD2E-4008-74BCFFC40666}"/>
      <ac:txMk cp="310" len="30">
        <ac:context len="386" hash="3240835216"/>
      </ac:txMk>
    </ac:txMkLst>
    <p188:pos x="4220418" y="3125300"/>
    <p188:txBody>
      <a:bodyPr/>
      <a:lstStyle/>
      <a:p>
        <a:r>
          <a:rPr lang="en-US"/>
          <a:t>I added this only so those maybe on virtual understand that participation is going to be required in person. </a:t>
        </a:r>
      </a:p>
    </p188:txBody>
  </p188:cm>
</p188:cmLst>
</file>

<file path=ppt/comments/modernComment_155_1BD13A71.xml><?xml version="1.0" encoding="utf-8"?>
<p188:cmLst xmlns:a="http://schemas.openxmlformats.org/drawingml/2006/main" xmlns:r="http://schemas.openxmlformats.org/officeDocument/2006/relationships" xmlns:p188="http://schemas.microsoft.com/office/powerpoint/2018/8/main">
  <p188:cm id="{81748B98-57D5-4574-941E-F718C12CAAAF}" authorId="{27C0C3D3-1669-8A78-AA9F-BD05603B4818}" status="resolved" created="2024-01-29T21:41:22.208" complete="100000">
    <pc:sldMkLst xmlns:pc="http://schemas.microsoft.com/office/powerpoint/2013/main/command">
      <pc:docMk/>
      <pc:sldMk cId="466696817" sldId="341"/>
    </pc:sldMkLst>
    <p188:txBody>
      <a:bodyPr/>
      <a:lstStyle/>
      <a:p>
        <a:r>
          <a:rPr lang="en-US"/>
          <a:t>To be provided by Shalece</a:t>
        </a:r>
      </a:p>
    </p188:txBody>
  </p188:cm>
</p188:cmLst>
</file>

<file path=ppt/comments/modernComment_157_252ED82B.xml><?xml version="1.0" encoding="utf-8"?>
<p188:cmLst xmlns:a="http://schemas.openxmlformats.org/drawingml/2006/main" xmlns:r="http://schemas.openxmlformats.org/officeDocument/2006/relationships" xmlns:p188="http://schemas.microsoft.com/office/powerpoint/2018/8/main">
  <p188:cm id="{ED7BB8AE-2B2F-4F46-848C-AE4DD42452F2}" authorId="{27C0C3D3-1669-8A78-AA9F-BD05603B4818}" status="resolved" created="2024-01-29T21:44:11.187" complete="100000">
    <pc:sldMkLst xmlns:pc="http://schemas.microsoft.com/office/powerpoint/2013/main/command">
      <pc:docMk/>
      <pc:sldMk cId="623826987" sldId="343"/>
    </pc:sldMkLst>
    <p188:txBody>
      <a:bodyPr/>
      <a:lstStyle/>
      <a:p>
        <a:r>
          <a:rPr lang="en-US"/>
          <a:t>Can you please recolor this bench to green?</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500F04-0E05-4350-840C-C5CBC546D2C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BF2A40B-F0E6-43A6-B496-9AAA1BECF07A}">
      <dgm:prSet/>
      <dgm:spPr/>
      <dgm:t>
        <a:bodyPr/>
        <a:lstStyle/>
        <a:p>
          <a:r>
            <a:rPr lang="en-US" dirty="0">
              <a:solidFill>
                <a:schemeClr val="tx2"/>
              </a:solidFill>
            </a:rPr>
            <a:t>Bill Heeter - President (May 2027)</a:t>
          </a:r>
        </a:p>
      </dgm:t>
    </dgm:pt>
    <dgm:pt modelId="{8905E14C-7D3C-4953-8E2A-CAFF058A413B}" type="parTrans" cxnId="{88E9218C-6FCE-4788-8590-D6BC5DD40B2C}">
      <dgm:prSet/>
      <dgm:spPr/>
      <dgm:t>
        <a:bodyPr/>
        <a:lstStyle/>
        <a:p>
          <a:endParaRPr lang="en-US"/>
        </a:p>
      </dgm:t>
    </dgm:pt>
    <dgm:pt modelId="{06CB88F3-8DC2-49E5-8510-DDF38D7DC3F1}" type="sibTrans" cxnId="{88E9218C-6FCE-4788-8590-D6BC5DD40B2C}">
      <dgm:prSet/>
      <dgm:spPr/>
      <dgm:t>
        <a:bodyPr/>
        <a:lstStyle/>
        <a:p>
          <a:endParaRPr lang="en-US"/>
        </a:p>
      </dgm:t>
    </dgm:pt>
    <dgm:pt modelId="{D4A5EF53-0BE8-4154-A220-1E6215189496}">
      <dgm:prSet/>
      <dgm:spPr/>
      <dgm:t>
        <a:bodyPr/>
        <a:lstStyle/>
        <a:p>
          <a:r>
            <a:rPr lang="en-US" dirty="0">
              <a:solidFill>
                <a:schemeClr val="tx2"/>
              </a:solidFill>
            </a:rPr>
            <a:t>Rick Stauch- Vice President (May 2025)</a:t>
          </a:r>
        </a:p>
      </dgm:t>
    </dgm:pt>
    <dgm:pt modelId="{C0A48D54-B915-4E80-A260-ECA4450E5A56}" type="parTrans" cxnId="{DDC03547-3457-4FD7-8561-C89D155F5B14}">
      <dgm:prSet/>
      <dgm:spPr/>
      <dgm:t>
        <a:bodyPr/>
        <a:lstStyle/>
        <a:p>
          <a:endParaRPr lang="en-US"/>
        </a:p>
      </dgm:t>
    </dgm:pt>
    <dgm:pt modelId="{24A5A868-355F-4AD0-8476-73EDE2C7969F}" type="sibTrans" cxnId="{DDC03547-3457-4FD7-8561-C89D155F5B14}">
      <dgm:prSet/>
      <dgm:spPr/>
      <dgm:t>
        <a:bodyPr/>
        <a:lstStyle/>
        <a:p>
          <a:endParaRPr lang="en-US"/>
        </a:p>
      </dgm:t>
    </dgm:pt>
    <dgm:pt modelId="{19A482D9-4EEA-4B23-B12A-7344F478A879}">
      <dgm:prSet/>
      <dgm:spPr/>
      <dgm:t>
        <a:bodyPr/>
        <a:lstStyle/>
        <a:p>
          <a:r>
            <a:rPr lang="en-US" dirty="0">
              <a:solidFill>
                <a:schemeClr val="tx2"/>
              </a:solidFill>
            </a:rPr>
            <a:t>Kevin Combs -Treasurer (May 2027)</a:t>
          </a:r>
        </a:p>
      </dgm:t>
    </dgm:pt>
    <dgm:pt modelId="{FC7D9772-3E13-46F8-9F7B-42446E155282}" type="parTrans" cxnId="{BB8F5A8F-535B-475D-89CD-CCB39661EB6E}">
      <dgm:prSet/>
      <dgm:spPr/>
      <dgm:t>
        <a:bodyPr/>
        <a:lstStyle/>
        <a:p>
          <a:endParaRPr lang="en-US"/>
        </a:p>
      </dgm:t>
    </dgm:pt>
    <dgm:pt modelId="{F515A1C3-27A2-491C-8550-632390962672}" type="sibTrans" cxnId="{BB8F5A8F-535B-475D-89CD-CCB39661EB6E}">
      <dgm:prSet/>
      <dgm:spPr/>
      <dgm:t>
        <a:bodyPr/>
        <a:lstStyle/>
        <a:p>
          <a:endParaRPr lang="en-US"/>
        </a:p>
      </dgm:t>
    </dgm:pt>
    <dgm:pt modelId="{1FB967D4-A1BD-436B-B643-82C3B01305F1}">
      <dgm:prSet/>
      <dgm:spPr/>
      <dgm:t>
        <a:bodyPr/>
        <a:lstStyle/>
        <a:p>
          <a:r>
            <a:rPr lang="en-US" dirty="0" err="1">
              <a:solidFill>
                <a:schemeClr val="tx2"/>
              </a:solidFill>
            </a:rPr>
            <a:t>Ecton</a:t>
          </a:r>
          <a:r>
            <a:rPr lang="en-US" dirty="0">
              <a:solidFill>
                <a:schemeClr val="tx2"/>
              </a:solidFill>
            </a:rPr>
            <a:t> </a:t>
          </a:r>
          <a:r>
            <a:rPr lang="en-US" dirty="0" err="1">
              <a:solidFill>
                <a:schemeClr val="tx2"/>
              </a:solidFill>
            </a:rPr>
            <a:t>Espenlaub</a:t>
          </a:r>
          <a:r>
            <a:rPr lang="en-US" dirty="0">
              <a:solidFill>
                <a:schemeClr val="tx2"/>
              </a:solidFill>
            </a:rPr>
            <a:t> - Secretary (May 2025)</a:t>
          </a:r>
        </a:p>
      </dgm:t>
    </dgm:pt>
    <dgm:pt modelId="{E8ACE667-723F-490D-BAB2-0AFDBE862BC7}" type="parTrans" cxnId="{2C4F0EC4-13A8-4833-9669-1CFCED359282}">
      <dgm:prSet/>
      <dgm:spPr/>
      <dgm:t>
        <a:bodyPr/>
        <a:lstStyle/>
        <a:p>
          <a:endParaRPr lang="en-US"/>
        </a:p>
      </dgm:t>
    </dgm:pt>
    <dgm:pt modelId="{C2AEB25D-29D2-4F27-B71E-004D0C477944}" type="sibTrans" cxnId="{2C4F0EC4-13A8-4833-9669-1CFCED359282}">
      <dgm:prSet/>
      <dgm:spPr/>
      <dgm:t>
        <a:bodyPr/>
        <a:lstStyle/>
        <a:p>
          <a:endParaRPr lang="en-US"/>
        </a:p>
      </dgm:t>
    </dgm:pt>
    <dgm:pt modelId="{BCE4F702-F101-4C92-AE00-4EB3FE512C7D}">
      <dgm:prSet/>
      <dgm:spPr/>
      <dgm:t>
        <a:bodyPr/>
        <a:lstStyle/>
        <a:p>
          <a:r>
            <a:rPr lang="en-US" dirty="0">
              <a:solidFill>
                <a:schemeClr val="tx2"/>
              </a:solidFill>
            </a:rPr>
            <a:t>Chris Meacham – Member At Large (May 2025)</a:t>
          </a:r>
        </a:p>
      </dgm:t>
    </dgm:pt>
    <dgm:pt modelId="{4A6F60CF-4391-4884-A478-EE23A3C8299A}" type="parTrans" cxnId="{66E7DFCA-A3C4-4176-A2CC-DEB3814A36D0}">
      <dgm:prSet/>
      <dgm:spPr/>
      <dgm:t>
        <a:bodyPr/>
        <a:lstStyle/>
        <a:p>
          <a:endParaRPr lang="en-US"/>
        </a:p>
      </dgm:t>
    </dgm:pt>
    <dgm:pt modelId="{265DE25E-5F82-4F58-B1C1-E27DA95750D0}" type="sibTrans" cxnId="{66E7DFCA-A3C4-4176-A2CC-DEB3814A36D0}">
      <dgm:prSet/>
      <dgm:spPr/>
      <dgm:t>
        <a:bodyPr/>
        <a:lstStyle/>
        <a:p>
          <a:endParaRPr lang="en-US"/>
        </a:p>
      </dgm:t>
    </dgm:pt>
    <dgm:pt modelId="{247F0038-B334-4740-8C1F-552C4CC47E97}">
      <dgm:prSet custT="1"/>
      <dgm:spPr/>
      <dgm:t>
        <a:bodyPr/>
        <a:lstStyle/>
        <a:p>
          <a:pPr algn="ctr"/>
          <a:r>
            <a:rPr lang="en-US" sz="1600" dirty="0">
              <a:solidFill>
                <a:schemeClr val="tx2"/>
              </a:solidFill>
            </a:rPr>
            <a:t>(Dates in parentheses show year of term expiration)</a:t>
          </a:r>
        </a:p>
      </dgm:t>
    </dgm:pt>
    <dgm:pt modelId="{0FA60D6E-061F-4BD4-B87E-094222436B7B}" type="parTrans" cxnId="{074643F7-CFD4-42BA-8CF3-B323CF0D3C49}">
      <dgm:prSet/>
      <dgm:spPr/>
      <dgm:t>
        <a:bodyPr/>
        <a:lstStyle/>
        <a:p>
          <a:endParaRPr lang="en-US"/>
        </a:p>
      </dgm:t>
    </dgm:pt>
    <dgm:pt modelId="{EA51CCDC-BCEC-47FD-8272-BAD00B27B20B}" type="sibTrans" cxnId="{074643F7-CFD4-42BA-8CF3-B323CF0D3C49}">
      <dgm:prSet/>
      <dgm:spPr/>
      <dgm:t>
        <a:bodyPr/>
        <a:lstStyle/>
        <a:p>
          <a:endParaRPr lang="en-US"/>
        </a:p>
      </dgm:t>
    </dgm:pt>
    <dgm:pt modelId="{E6293B41-EC84-43A9-BCF7-E465CE57A133}" type="pres">
      <dgm:prSet presAssocID="{A2500F04-0E05-4350-840C-C5CBC546D2C1}" presName="vert0" presStyleCnt="0">
        <dgm:presLayoutVars>
          <dgm:dir/>
          <dgm:animOne val="branch"/>
          <dgm:animLvl val="lvl"/>
        </dgm:presLayoutVars>
      </dgm:prSet>
      <dgm:spPr/>
    </dgm:pt>
    <dgm:pt modelId="{6D1D9B22-71F7-4BF9-8E95-420E8FA5A552}" type="pres">
      <dgm:prSet presAssocID="{EBF2A40B-F0E6-43A6-B496-9AAA1BECF07A}" presName="thickLine" presStyleLbl="alignNode1" presStyleIdx="0" presStyleCnt="6"/>
      <dgm:spPr/>
    </dgm:pt>
    <dgm:pt modelId="{D9332B22-4EDF-4419-8927-A49D47E8658D}" type="pres">
      <dgm:prSet presAssocID="{EBF2A40B-F0E6-43A6-B496-9AAA1BECF07A}" presName="horz1" presStyleCnt="0"/>
      <dgm:spPr/>
    </dgm:pt>
    <dgm:pt modelId="{89CAD436-1082-4BCB-A3AA-1976313CD0A7}" type="pres">
      <dgm:prSet presAssocID="{EBF2A40B-F0E6-43A6-B496-9AAA1BECF07A}" presName="tx1" presStyleLbl="revTx" presStyleIdx="0" presStyleCnt="6"/>
      <dgm:spPr/>
    </dgm:pt>
    <dgm:pt modelId="{BD949615-8437-471F-9C1F-45B15A4BCC6B}" type="pres">
      <dgm:prSet presAssocID="{EBF2A40B-F0E6-43A6-B496-9AAA1BECF07A}" presName="vert1" presStyleCnt="0"/>
      <dgm:spPr/>
    </dgm:pt>
    <dgm:pt modelId="{8320C342-2FD0-4F0B-AC65-F2C8E2CA1AEB}" type="pres">
      <dgm:prSet presAssocID="{D4A5EF53-0BE8-4154-A220-1E6215189496}" presName="thickLine" presStyleLbl="alignNode1" presStyleIdx="1" presStyleCnt="6"/>
      <dgm:spPr/>
    </dgm:pt>
    <dgm:pt modelId="{64844028-8372-414A-B365-DB97F988EDD2}" type="pres">
      <dgm:prSet presAssocID="{D4A5EF53-0BE8-4154-A220-1E6215189496}" presName="horz1" presStyleCnt="0"/>
      <dgm:spPr/>
    </dgm:pt>
    <dgm:pt modelId="{1F47101B-B545-4ACA-8059-D80996F2C933}" type="pres">
      <dgm:prSet presAssocID="{D4A5EF53-0BE8-4154-A220-1E6215189496}" presName="tx1" presStyleLbl="revTx" presStyleIdx="1" presStyleCnt="6"/>
      <dgm:spPr/>
    </dgm:pt>
    <dgm:pt modelId="{B59F2221-405D-47C8-A388-45BC68A15F81}" type="pres">
      <dgm:prSet presAssocID="{D4A5EF53-0BE8-4154-A220-1E6215189496}" presName="vert1" presStyleCnt="0"/>
      <dgm:spPr/>
    </dgm:pt>
    <dgm:pt modelId="{36FDBD7C-A1D5-416E-97E7-87FB7AECCD47}" type="pres">
      <dgm:prSet presAssocID="{19A482D9-4EEA-4B23-B12A-7344F478A879}" presName="thickLine" presStyleLbl="alignNode1" presStyleIdx="2" presStyleCnt="6"/>
      <dgm:spPr/>
    </dgm:pt>
    <dgm:pt modelId="{B4581349-3F5C-4D6F-942C-BDF78668E4FF}" type="pres">
      <dgm:prSet presAssocID="{19A482D9-4EEA-4B23-B12A-7344F478A879}" presName="horz1" presStyleCnt="0"/>
      <dgm:spPr/>
    </dgm:pt>
    <dgm:pt modelId="{4D538A1B-7BE9-4369-A662-7E36672E3656}" type="pres">
      <dgm:prSet presAssocID="{19A482D9-4EEA-4B23-B12A-7344F478A879}" presName="tx1" presStyleLbl="revTx" presStyleIdx="2" presStyleCnt="6"/>
      <dgm:spPr/>
    </dgm:pt>
    <dgm:pt modelId="{4EDCE1BA-7568-46E7-B0E2-6BCA8DDFD67C}" type="pres">
      <dgm:prSet presAssocID="{19A482D9-4EEA-4B23-B12A-7344F478A879}" presName="vert1" presStyleCnt="0"/>
      <dgm:spPr/>
    </dgm:pt>
    <dgm:pt modelId="{7FCD8FCC-F344-46F5-AC70-55A8B95B6A70}" type="pres">
      <dgm:prSet presAssocID="{1FB967D4-A1BD-436B-B643-82C3B01305F1}" presName="thickLine" presStyleLbl="alignNode1" presStyleIdx="3" presStyleCnt="6"/>
      <dgm:spPr/>
    </dgm:pt>
    <dgm:pt modelId="{EB346EAE-9562-4F8D-A445-73FB6CFD2766}" type="pres">
      <dgm:prSet presAssocID="{1FB967D4-A1BD-436B-B643-82C3B01305F1}" presName="horz1" presStyleCnt="0"/>
      <dgm:spPr/>
    </dgm:pt>
    <dgm:pt modelId="{6F1D69F9-27FA-4211-AC35-BA19C1F05CD4}" type="pres">
      <dgm:prSet presAssocID="{1FB967D4-A1BD-436B-B643-82C3B01305F1}" presName="tx1" presStyleLbl="revTx" presStyleIdx="3" presStyleCnt="6"/>
      <dgm:spPr/>
    </dgm:pt>
    <dgm:pt modelId="{537C045B-6145-4A9F-A92F-7937D176CCEB}" type="pres">
      <dgm:prSet presAssocID="{1FB967D4-A1BD-436B-B643-82C3B01305F1}" presName="vert1" presStyleCnt="0"/>
      <dgm:spPr/>
    </dgm:pt>
    <dgm:pt modelId="{8C640CA6-63DA-4BD4-897F-7888926A4E1E}" type="pres">
      <dgm:prSet presAssocID="{BCE4F702-F101-4C92-AE00-4EB3FE512C7D}" presName="thickLine" presStyleLbl="alignNode1" presStyleIdx="4" presStyleCnt="6"/>
      <dgm:spPr/>
    </dgm:pt>
    <dgm:pt modelId="{6654F2A2-8A03-4E1B-9D70-C38D2949D2EA}" type="pres">
      <dgm:prSet presAssocID="{BCE4F702-F101-4C92-AE00-4EB3FE512C7D}" presName="horz1" presStyleCnt="0"/>
      <dgm:spPr/>
    </dgm:pt>
    <dgm:pt modelId="{C0CEB23D-C395-4299-AA95-106F2F3EACE1}" type="pres">
      <dgm:prSet presAssocID="{BCE4F702-F101-4C92-AE00-4EB3FE512C7D}" presName="tx1" presStyleLbl="revTx" presStyleIdx="4" presStyleCnt="6"/>
      <dgm:spPr/>
    </dgm:pt>
    <dgm:pt modelId="{3DF8E1F9-2126-4B19-9F57-1AA18DBD5C3D}" type="pres">
      <dgm:prSet presAssocID="{BCE4F702-F101-4C92-AE00-4EB3FE512C7D}" presName="vert1" presStyleCnt="0"/>
      <dgm:spPr/>
    </dgm:pt>
    <dgm:pt modelId="{42B24941-72E1-406B-9612-2B4CEB87E1AE}" type="pres">
      <dgm:prSet presAssocID="{247F0038-B334-4740-8C1F-552C4CC47E97}" presName="thickLine" presStyleLbl="alignNode1" presStyleIdx="5" presStyleCnt="6"/>
      <dgm:spPr/>
    </dgm:pt>
    <dgm:pt modelId="{FB3031A1-1A7C-4D3F-88C1-E21CEA82E66B}" type="pres">
      <dgm:prSet presAssocID="{247F0038-B334-4740-8C1F-552C4CC47E97}" presName="horz1" presStyleCnt="0"/>
      <dgm:spPr/>
    </dgm:pt>
    <dgm:pt modelId="{068443FD-E115-4898-AB70-C7B628B56098}" type="pres">
      <dgm:prSet presAssocID="{247F0038-B334-4740-8C1F-552C4CC47E97}" presName="tx1" presStyleLbl="revTx" presStyleIdx="5" presStyleCnt="6"/>
      <dgm:spPr/>
    </dgm:pt>
    <dgm:pt modelId="{8417B13F-4E03-4E50-9691-BF265A7555DB}" type="pres">
      <dgm:prSet presAssocID="{247F0038-B334-4740-8C1F-552C4CC47E97}" presName="vert1" presStyleCnt="0"/>
      <dgm:spPr/>
    </dgm:pt>
  </dgm:ptLst>
  <dgm:cxnLst>
    <dgm:cxn modelId="{39493909-5CAF-46BF-994D-17803B9B1804}" type="presOf" srcId="{247F0038-B334-4740-8C1F-552C4CC47E97}" destId="{068443FD-E115-4898-AB70-C7B628B56098}" srcOrd="0" destOrd="0" presId="urn:microsoft.com/office/officeart/2008/layout/LinedList"/>
    <dgm:cxn modelId="{B662491C-62D4-430B-A09D-03F9D1326187}" type="presOf" srcId="{19A482D9-4EEA-4B23-B12A-7344F478A879}" destId="{4D538A1B-7BE9-4369-A662-7E36672E3656}" srcOrd="0" destOrd="0" presId="urn:microsoft.com/office/officeart/2008/layout/LinedList"/>
    <dgm:cxn modelId="{1453995B-8416-4784-9296-FB18656EFE01}" type="presOf" srcId="{EBF2A40B-F0E6-43A6-B496-9AAA1BECF07A}" destId="{89CAD436-1082-4BCB-A3AA-1976313CD0A7}" srcOrd="0" destOrd="0" presId="urn:microsoft.com/office/officeart/2008/layout/LinedList"/>
    <dgm:cxn modelId="{DDC03547-3457-4FD7-8561-C89D155F5B14}" srcId="{A2500F04-0E05-4350-840C-C5CBC546D2C1}" destId="{D4A5EF53-0BE8-4154-A220-1E6215189496}" srcOrd="1" destOrd="0" parTransId="{C0A48D54-B915-4E80-A260-ECA4450E5A56}" sibTransId="{24A5A868-355F-4AD0-8476-73EDE2C7969F}"/>
    <dgm:cxn modelId="{8B190586-BA8B-4B6A-8DCB-3185ED7F4034}" type="presOf" srcId="{1FB967D4-A1BD-436B-B643-82C3B01305F1}" destId="{6F1D69F9-27FA-4211-AC35-BA19C1F05CD4}" srcOrd="0" destOrd="0" presId="urn:microsoft.com/office/officeart/2008/layout/LinedList"/>
    <dgm:cxn modelId="{88E9218C-6FCE-4788-8590-D6BC5DD40B2C}" srcId="{A2500F04-0E05-4350-840C-C5CBC546D2C1}" destId="{EBF2A40B-F0E6-43A6-B496-9AAA1BECF07A}" srcOrd="0" destOrd="0" parTransId="{8905E14C-7D3C-4953-8E2A-CAFF058A413B}" sibTransId="{06CB88F3-8DC2-49E5-8510-DDF38D7DC3F1}"/>
    <dgm:cxn modelId="{BB8F5A8F-535B-475D-89CD-CCB39661EB6E}" srcId="{A2500F04-0E05-4350-840C-C5CBC546D2C1}" destId="{19A482D9-4EEA-4B23-B12A-7344F478A879}" srcOrd="2" destOrd="0" parTransId="{FC7D9772-3E13-46F8-9F7B-42446E155282}" sibTransId="{F515A1C3-27A2-491C-8550-632390962672}"/>
    <dgm:cxn modelId="{D63856AC-BEE9-4F8F-BB06-D3E5D20D3CF5}" type="presOf" srcId="{D4A5EF53-0BE8-4154-A220-1E6215189496}" destId="{1F47101B-B545-4ACA-8059-D80996F2C933}" srcOrd="0" destOrd="0" presId="urn:microsoft.com/office/officeart/2008/layout/LinedList"/>
    <dgm:cxn modelId="{2C4F0EC4-13A8-4833-9669-1CFCED359282}" srcId="{A2500F04-0E05-4350-840C-C5CBC546D2C1}" destId="{1FB967D4-A1BD-436B-B643-82C3B01305F1}" srcOrd="3" destOrd="0" parTransId="{E8ACE667-723F-490D-BAB2-0AFDBE862BC7}" sibTransId="{C2AEB25D-29D2-4F27-B71E-004D0C477944}"/>
    <dgm:cxn modelId="{66E7DFCA-A3C4-4176-A2CC-DEB3814A36D0}" srcId="{A2500F04-0E05-4350-840C-C5CBC546D2C1}" destId="{BCE4F702-F101-4C92-AE00-4EB3FE512C7D}" srcOrd="4" destOrd="0" parTransId="{4A6F60CF-4391-4884-A478-EE23A3C8299A}" sibTransId="{265DE25E-5F82-4F58-B1C1-E27DA95750D0}"/>
    <dgm:cxn modelId="{7D7704DF-1641-437A-8ED6-A5F6406BDADD}" type="presOf" srcId="{A2500F04-0E05-4350-840C-C5CBC546D2C1}" destId="{E6293B41-EC84-43A9-BCF7-E465CE57A133}" srcOrd="0" destOrd="0" presId="urn:microsoft.com/office/officeart/2008/layout/LinedList"/>
    <dgm:cxn modelId="{074643F7-CFD4-42BA-8CF3-B323CF0D3C49}" srcId="{A2500F04-0E05-4350-840C-C5CBC546D2C1}" destId="{247F0038-B334-4740-8C1F-552C4CC47E97}" srcOrd="5" destOrd="0" parTransId="{0FA60D6E-061F-4BD4-B87E-094222436B7B}" sibTransId="{EA51CCDC-BCEC-47FD-8272-BAD00B27B20B}"/>
    <dgm:cxn modelId="{4A29EAF9-3FA5-44DC-AECA-D6A867FCCECA}" type="presOf" srcId="{BCE4F702-F101-4C92-AE00-4EB3FE512C7D}" destId="{C0CEB23D-C395-4299-AA95-106F2F3EACE1}" srcOrd="0" destOrd="0" presId="urn:microsoft.com/office/officeart/2008/layout/LinedList"/>
    <dgm:cxn modelId="{EA0C1C52-B76E-4255-8F4A-423CAFC8E210}" type="presParOf" srcId="{E6293B41-EC84-43A9-BCF7-E465CE57A133}" destId="{6D1D9B22-71F7-4BF9-8E95-420E8FA5A552}" srcOrd="0" destOrd="0" presId="urn:microsoft.com/office/officeart/2008/layout/LinedList"/>
    <dgm:cxn modelId="{99FBBBD3-2551-448D-982E-D9E78182CA7A}" type="presParOf" srcId="{E6293B41-EC84-43A9-BCF7-E465CE57A133}" destId="{D9332B22-4EDF-4419-8927-A49D47E8658D}" srcOrd="1" destOrd="0" presId="urn:microsoft.com/office/officeart/2008/layout/LinedList"/>
    <dgm:cxn modelId="{9F64CD4C-22D0-43DB-BAE3-3B60BAB8AFE5}" type="presParOf" srcId="{D9332B22-4EDF-4419-8927-A49D47E8658D}" destId="{89CAD436-1082-4BCB-A3AA-1976313CD0A7}" srcOrd="0" destOrd="0" presId="urn:microsoft.com/office/officeart/2008/layout/LinedList"/>
    <dgm:cxn modelId="{8A3273AC-EB72-4C96-83FF-56573346B0B0}" type="presParOf" srcId="{D9332B22-4EDF-4419-8927-A49D47E8658D}" destId="{BD949615-8437-471F-9C1F-45B15A4BCC6B}" srcOrd="1" destOrd="0" presId="urn:microsoft.com/office/officeart/2008/layout/LinedList"/>
    <dgm:cxn modelId="{95C0DD4E-A3A1-4B44-94B6-9D531AF6710B}" type="presParOf" srcId="{E6293B41-EC84-43A9-BCF7-E465CE57A133}" destId="{8320C342-2FD0-4F0B-AC65-F2C8E2CA1AEB}" srcOrd="2" destOrd="0" presId="urn:microsoft.com/office/officeart/2008/layout/LinedList"/>
    <dgm:cxn modelId="{1B451ECF-A567-43AA-855E-8B9DD80DAC81}" type="presParOf" srcId="{E6293B41-EC84-43A9-BCF7-E465CE57A133}" destId="{64844028-8372-414A-B365-DB97F988EDD2}" srcOrd="3" destOrd="0" presId="urn:microsoft.com/office/officeart/2008/layout/LinedList"/>
    <dgm:cxn modelId="{8BC12F84-67A7-4850-9974-A776B23E6F66}" type="presParOf" srcId="{64844028-8372-414A-B365-DB97F988EDD2}" destId="{1F47101B-B545-4ACA-8059-D80996F2C933}" srcOrd="0" destOrd="0" presId="urn:microsoft.com/office/officeart/2008/layout/LinedList"/>
    <dgm:cxn modelId="{53A34B98-EE2C-4EDE-AFD3-8C2E0752A722}" type="presParOf" srcId="{64844028-8372-414A-B365-DB97F988EDD2}" destId="{B59F2221-405D-47C8-A388-45BC68A15F81}" srcOrd="1" destOrd="0" presId="urn:microsoft.com/office/officeart/2008/layout/LinedList"/>
    <dgm:cxn modelId="{086BEBC3-B5B6-498C-823C-D3628F76C711}" type="presParOf" srcId="{E6293B41-EC84-43A9-BCF7-E465CE57A133}" destId="{36FDBD7C-A1D5-416E-97E7-87FB7AECCD47}" srcOrd="4" destOrd="0" presId="urn:microsoft.com/office/officeart/2008/layout/LinedList"/>
    <dgm:cxn modelId="{E7DABA3F-888C-41AF-9E7C-0C94EC07D153}" type="presParOf" srcId="{E6293B41-EC84-43A9-BCF7-E465CE57A133}" destId="{B4581349-3F5C-4D6F-942C-BDF78668E4FF}" srcOrd="5" destOrd="0" presId="urn:microsoft.com/office/officeart/2008/layout/LinedList"/>
    <dgm:cxn modelId="{3FE40D9B-BF57-408A-BA89-D194D02ED62B}" type="presParOf" srcId="{B4581349-3F5C-4D6F-942C-BDF78668E4FF}" destId="{4D538A1B-7BE9-4369-A662-7E36672E3656}" srcOrd="0" destOrd="0" presId="urn:microsoft.com/office/officeart/2008/layout/LinedList"/>
    <dgm:cxn modelId="{6128D5E1-BC20-4305-9248-75BE458FFDE2}" type="presParOf" srcId="{B4581349-3F5C-4D6F-942C-BDF78668E4FF}" destId="{4EDCE1BA-7568-46E7-B0E2-6BCA8DDFD67C}" srcOrd="1" destOrd="0" presId="urn:microsoft.com/office/officeart/2008/layout/LinedList"/>
    <dgm:cxn modelId="{F9A59573-7E57-4E04-91DA-40D2D62CEB44}" type="presParOf" srcId="{E6293B41-EC84-43A9-BCF7-E465CE57A133}" destId="{7FCD8FCC-F344-46F5-AC70-55A8B95B6A70}" srcOrd="6" destOrd="0" presId="urn:microsoft.com/office/officeart/2008/layout/LinedList"/>
    <dgm:cxn modelId="{9E11AE37-B1D3-4E7B-A594-DA85B379A405}" type="presParOf" srcId="{E6293B41-EC84-43A9-BCF7-E465CE57A133}" destId="{EB346EAE-9562-4F8D-A445-73FB6CFD2766}" srcOrd="7" destOrd="0" presId="urn:microsoft.com/office/officeart/2008/layout/LinedList"/>
    <dgm:cxn modelId="{042B1D36-17AB-4074-B6AF-F54124336F40}" type="presParOf" srcId="{EB346EAE-9562-4F8D-A445-73FB6CFD2766}" destId="{6F1D69F9-27FA-4211-AC35-BA19C1F05CD4}" srcOrd="0" destOrd="0" presId="urn:microsoft.com/office/officeart/2008/layout/LinedList"/>
    <dgm:cxn modelId="{FF76F273-88F7-4FC1-8DD7-00235E7C8B33}" type="presParOf" srcId="{EB346EAE-9562-4F8D-A445-73FB6CFD2766}" destId="{537C045B-6145-4A9F-A92F-7937D176CCEB}" srcOrd="1" destOrd="0" presId="urn:microsoft.com/office/officeart/2008/layout/LinedList"/>
    <dgm:cxn modelId="{E8684396-342D-45ED-A11E-9C20334C3A36}" type="presParOf" srcId="{E6293B41-EC84-43A9-BCF7-E465CE57A133}" destId="{8C640CA6-63DA-4BD4-897F-7888926A4E1E}" srcOrd="8" destOrd="0" presId="urn:microsoft.com/office/officeart/2008/layout/LinedList"/>
    <dgm:cxn modelId="{05E79912-97B2-4512-B5DC-1590B0D6C7BD}" type="presParOf" srcId="{E6293B41-EC84-43A9-BCF7-E465CE57A133}" destId="{6654F2A2-8A03-4E1B-9D70-C38D2949D2EA}" srcOrd="9" destOrd="0" presId="urn:microsoft.com/office/officeart/2008/layout/LinedList"/>
    <dgm:cxn modelId="{A033E3F2-C230-44E6-82BA-5924C91F6A3C}" type="presParOf" srcId="{6654F2A2-8A03-4E1B-9D70-C38D2949D2EA}" destId="{C0CEB23D-C395-4299-AA95-106F2F3EACE1}" srcOrd="0" destOrd="0" presId="urn:microsoft.com/office/officeart/2008/layout/LinedList"/>
    <dgm:cxn modelId="{B733F854-C7D0-4575-8613-181D167DDE27}" type="presParOf" srcId="{6654F2A2-8A03-4E1B-9D70-C38D2949D2EA}" destId="{3DF8E1F9-2126-4B19-9F57-1AA18DBD5C3D}" srcOrd="1" destOrd="0" presId="urn:microsoft.com/office/officeart/2008/layout/LinedList"/>
    <dgm:cxn modelId="{BAF81EE3-6ABD-4794-829F-FE8E62C7FC53}" type="presParOf" srcId="{E6293B41-EC84-43A9-BCF7-E465CE57A133}" destId="{42B24941-72E1-406B-9612-2B4CEB87E1AE}" srcOrd="10" destOrd="0" presId="urn:microsoft.com/office/officeart/2008/layout/LinedList"/>
    <dgm:cxn modelId="{02293FED-8285-4E16-A983-2B076BDC9A3E}" type="presParOf" srcId="{E6293B41-EC84-43A9-BCF7-E465CE57A133}" destId="{FB3031A1-1A7C-4D3F-88C1-E21CEA82E66B}" srcOrd="11" destOrd="0" presId="urn:microsoft.com/office/officeart/2008/layout/LinedList"/>
    <dgm:cxn modelId="{8553FF96-5DDF-4FFC-B567-F9592DA83860}" type="presParOf" srcId="{FB3031A1-1A7C-4D3F-88C1-E21CEA82E66B}" destId="{068443FD-E115-4898-AB70-C7B628B56098}" srcOrd="0" destOrd="0" presId="urn:microsoft.com/office/officeart/2008/layout/LinedList"/>
    <dgm:cxn modelId="{5E6FED53-358B-4375-A20A-15CD89669247}" type="presParOf" srcId="{FB3031A1-1A7C-4D3F-88C1-E21CEA82E66B}" destId="{8417B13F-4E03-4E50-9691-BF265A7555DB}"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1D9B22-71F7-4BF9-8E95-420E8FA5A552}">
      <dsp:nvSpPr>
        <dsp:cNvPr id="0" name=""/>
        <dsp:cNvSpPr/>
      </dsp:nvSpPr>
      <dsp:spPr>
        <a:xfrm>
          <a:off x="0" y="1917"/>
          <a:ext cx="5608205"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CAD436-1082-4BCB-A3AA-1976313CD0A7}">
      <dsp:nvSpPr>
        <dsp:cNvPr id="0" name=""/>
        <dsp:cNvSpPr/>
      </dsp:nvSpPr>
      <dsp:spPr>
        <a:xfrm>
          <a:off x="0" y="1917"/>
          <a:ext cx="5608205" cy="653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tx2"/>
              </a:solidFill>
            </a:rPr>
            <a:t>Bill Heeter - President (May 2027)</a:t>
          </a:r>
        </a:p>
      </dsp:txBody>
      <dsp:txXfrm>
        <a:off x="0" y="1917"/>
        <a:ext cx="5608205" cy="653886"/>
      </dsp:txXfrm>
    </dsp:sp>
    <dsp:sp modelId="{8320C342-2FD0-4F0B-AC65-F2C8E2CA1AEB}">
      <dsp:nvSpPr>
        <dsp:cNvPr id="0" name=""/>
        <dsp:cNvSpPr/>
      </dsp:nvSpPr>
      <dsp:spPr>
        <a:xfrm>
          <a:off x="0" y="655804"/>
          <a:ext cx="5608205"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47101B-B545-4ACA-8059-D80996F2C933}">
      <dsp:nvSpPr>
        <dsp:cNvPr id="0" name=""/>
        <dsp:cNvSpPr/>
      </dsp:nvSpPr>
      <dsp:spPr>
        <a:xfrm>
          <a:off x="0" y="655804"/>
          <a:ext cx="5608205" cy="653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tx2"/>
              </a:solidFill>
            </a:rPr>
            <a:t>Rick Stauch- Vice President (May 2025)</a:t>
          </a:r>
        </a:p>
      </dsp:txBody>
      <dsp:txXfrm>
        <a:off x="0" y="655804"/>
        <a:ext cx="5608205" cy="653886"/>
      </dsp:txXfrm>
    </dsp:sp>
    <dsp:sp modelId="{36FDBD7C-A1D5-416E-97E7-87FB7AECCD47}">
      <dsp:nvSpPr>
        <dsp:cNvPr id="0" name=""/>
        <dsp:cNvSpPr/>
      </dsp:nvSpPr>
      <dsp:spPr>
        <a:xfrm>
          <a:off x="0" y="1309690"/>
          <a:ext cx="5608205"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538A1B-7BE9-4369-A662-7E36672E3656}">
      <dsp:nvSpPr>
        <dsp:cNvPr id="0" name=""/>
        <dsp:cNvSpPr/>
      </dsp:nvSpPr>
      <dsp:spPr>
        <a:xfrm>
          <a:off x="0" y="1309690"/>
          <a:ext cx="5608205" cy="653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tx2"/>
              </a:solidFill>
            </a:rPr>
            <a:t>Kevin Combs -Treasurer (May 2027)</a:t>
          </a:r>
        </a:p>
      </dsp:txBody>
      <dsp:txXfrm>
        <a:off x="0" y="1309690"/>
        <a:ext cx="5608205" cy="653886"/>
      </dsp:txXfrm>
    </dsp:sp>
    <dsp:sp modelId="{7FCD8FCC-F344-46F5-AC70-55A8B95B6A70}">
      <dsp:nvSpPr>
        <dsp:cNvPr id="0" name=""/>
        <dsp:cNvSpPr/>
      </dsp:nvSpPr>
      <dsp:spPr>
        <a:xfrm>
          <a:off x="0" y="1963577"/>
          <a:ext cx="5608205"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1D69F9-27FA-4211-AC35-BA19C1F05CD4}">
      <dsp:nvSpPr>
        <dsp:cNvPr id="0" name=""/>
        <dsp:cNvSpPr/>
      </dsp:nvSpPr>
      <dsp:spPr>
        <a:xfrm>
          <a:off x="0" y="1963577"/>
          <a:ext cx="5608205" cy="653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err="1">
              <a:solidFill>
                <a:schemeClr val="tx2"/>
              </a:solidFill>
            </a:rPr>
            <a:t>Ecton</a:t>
          </a:r>
          <a:r>
            <a:rPr lang="en-US" sz="2000" kern="1200" dirty="0">
              <a:solidFill>
                <a:schemeClr val="tx2"/>
              </a:solidFill>
            </a:rPr>
            <a:t> </a:t>
          </a:r>
          <a:r>
            <a:rPr lang="en-US" sz="2000" kern="1200" dirty="0" err="1">
              <a:solidFill>
                <a:schemeClr val="tx2"/>
              </a:solidFill>
            </a:rPr>
            <a:t>Espenlaub</a:t>
          </a:r>
          <a:r>
            <a:rPr lang="en-US" sz="2000" kern="1200" dirty="0">
              <a:solidFill>
                <a:schemeClr val="tx2"/>
              </a:solidFill>
            </a:rPr>
            <a:t> - Secretary (May 2025)</a:t>
          </a:r>
        </a:p>
      </dsp:txBody>
      <dsp:txXfrm>
        <a:off x="0" y="1963577"/>
        <a:ext cx="5608205" cy="653886"/>
      </dsp:txXfrm>
    </dsp:sp>
    <dsp:sp modelId="{8C640CA6-63DA-4BD4-897F-7888926A4E1E}">
      <dsp:nvSpPr>
        <dsp:cNvPr id="0" name=""/>
        <dsp:cNvSpPr/>
      </dsp:nvSpPr>
      <dsp:spPr>
        <a:xfrm>
          <a:off x="0" y="2617464"/>
          <a:ext cx="5608205"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CEB23D-C395-4299-AA95-106F2F3EACE1}">
      <dsp:nvSpPr>
        <dsp:cNvPr id="0" name=""/>
        <dsp:cNvSpPr/>
      </dsp:nvSpPr>
      <dsp:spPr>
        <a:xfrm>
          <a:off x="0" y="2617464"/>
          <a:ext cx="5608205" cy="653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tx2"/>
              </a:solidFill>
            </a:rPr>
            <a:t>Chris Meacham – Member At Large (May 2025)</a:t>
          </a:r>
        </a:p>
      </dsp:txBody>
      <dsp:txXfrm>
        <a:off x="0" y="2617464"/>
        <a:ext cx="5608205" cy="653886"/>
      </dsp:txXfrm>
    </dsp:sp>
    <dsp:sp modelId="{42B24941-72E1-406B-9612-2B4CEB87E1AE}">
      <dsp:nvSpPr>
        <dsp:cNvPr id="0" name=""/>
        <dsp:cNvSpPr/>
      </dsp:nvSpPr>
      <dsp:spPr>
        <a:xfrm>
          <a:off x="0" y="3271350"/>
          <a:ext cx="5608205"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8443FD-E115-4898-AB70-C7B628B56098}">
      <dsp:nvSpPr>
        <dsp:cNvPr id="0" name=""/>
        <dsp:cNvSpPr/>
      </dsp:nvSpPr>
      <dsp:spPr>
        <a:xfrm>
          <a:off x="0" y="3271350"/>
          <a:ext cx="5608205" cy="653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n-US" sz="1600" kern="1200" dirty="0">
              <a:solidFill>
                <a:schemeClr val="tx2"/>
              </a:solidFill>
            </a:rPr>
            <a:t>(Dates in parentheses show year of term expiration)</a:t>
          </a:r>
        </a:p>
      </dsp:txBody>
      <dsp:txXfrm>
        <a:off x="0" y="3271350"/>
        <a:ext cx="5608205" cy="65388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6" tIns="46583" rIns="93166" bIns="46583" rtlCol="0"/>
          <a:lstStyle>
            <a:lvl1pPr algn="l">
              <a:defRPr sz="1200"/>
            </a:lvl1pPr>
          </a:lstStyle>
          <a:p>
            <a:endParaRPr dirty="0"/>
          </a:p>
        </p:txBody>
      </p:sp>
      <p:sp>
        <p:nvSpPr>
          <p:cNvPr id="3" name="Date Placeholder 2"/>
          <p:cNvSpPr>
            <a:spLocks noGrp="1"/>
          </p:cNvSpPr>
          <p:nvPr>
            <p:ph type="dt" sz="quarter" idx="1"/>
          </p:nvPr>
        </p:nvSpPr>
        <p:spPr>
          <a:xfrm>
            <a:off x="3970939" y="0"/>
            <a:ext cx="3037840" cy="464820"/>
          </a:xfrm>
          <a:prstGeom prst="rect">
            <a:avLst/>
          </a:prstGeom>
        </p:spPr>
        <p:txBody>
          <a:bodyPr vert="horz" lIns="93166" tIns="46583" rIns="93166" bIns="46583" rtlCol="0"/>
          <a:lstStyle>
            <a:lvl1pPr algn="r">
              <a:defRPr sz="1200"/>
            </a:lvl1pPr>
          </a:lstStyle>
          <a:p>
            <a:fld id="{004A8D02-4E65-4CCD-8312-4AB164C6C77D}" type="datetimeFigureOut">
              <a:rPr lang="en-US"/>
              <a:t>2/20/2024</a:t>
            </a:fld>
            <a:endParaRPr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66" tIns="46583" rIns="93166" bIns="46583" rtlCol="0" anchor="b"/>
          <a:lstStyle>
            <a:lvl1pPr algn="l">
              <a:defRPr sz="1200"/>
            </a:lvl1pPr>
          </a:lstStyle>
          <a:p>
            <a:endParaRPr dirty="0"/>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66" tIns="46583" rIns="93166" bIns="46583" rtlCol="0" anchor="b"/>
          <a:lstStyle>
            <a:lvl1pPr algn="r">
              <a:defRPr sz="1200"/>
            </a:lvl1pPr>
          </a:lstStyle>
          <a:p>
            <a:fld id="{7C119DBA-4540-49B3-8FA9-6259387ECF9E}" type="slidenum">
              <a:rPr/>
              <a:t>‹#›</a:t>
            </a:fld>
            <a:endParaRPr dirty="0"/>
          </a:p>
        </p:txBody>
      </p:sp>
    </p:spTree>
    <p:extLst>
      <p:ext uri="{BB962C8B-B14F-4D97-AF65-F5344CB8AC3E}">
        <p14:creationId xmlns:p14="http://schemas.microsoft.com/office/powerpoint/2010/main" val="35876198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6" tIns="46583" rIns="93166" bIns="46583" rtlCol="0"/>
          <a:lstStyle>
            <a:lvl1pPr algn="l">
              <a:defRPr sz="1200"/>
            </a:lvl1pPr>
          </a:lstStyle>
          <a:p>
            <a:endParaRPr dirty="0"/>
          </a:p>
        </p:txBody>
      </p:sp>
      <p:sp>
        <p:nvSpPr>
          <p:cNvPr id="3" name="Date Placeholder 2"/>
          <p:cNvSpPr>
            <a:spLocks noGrp="1"/>
          </p:cNvSpPr>
          <p:nvPr>
            <p:ph type="dt" idx="1"/>
          </p:nvPr>
        </p:nvSpPr>
        <p:spPr>
          <a:xfrm>
            <a:off x="3970939" y="0"/>
            <a:ext cx="3037840" cy="464820"/>
          </a:xfrm>
          <a:prstGeom prst="rect">
            <a:avLst/>
          </a:prstGeom>
        </p:spPr>
        <p:txBody>
          <a:bodyPr vert="horz" lIns="93166" tIns="46583" rIns="93166" bIns="46583" rtlCol="0"/>
          <a:lstStyle>
            <a:lvl1pPr algn="r">
              <a:defRPr sz="1200"/>
            </a:lvl1pPr>
          </a:lstStyle>
          <a:p>
            <a:fld id="{67A755D9-D361-47B8-9652-3B4EA9776CE5}" type="datetimeFigureOut">
              <a:rPr lang="en-US"/>
              <a:t>2/19/2024</a:t>
            </a:fld>
            <a:endParaRPr dirty="0"/>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66" tIns="46583" rIns="93166" bIns="46583" rtlCol="0" anchor="ctr"/>
          <a:lstStyle/>
          <a:p>
            <a:endParaRPr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6" tIns="46583" rIns="93166" bIns="46583"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66" tIns="46583" rIns="93166" bIns="46583" rtlCol="0" anchor="b"/>
          <a:lstStyle>
            <a:lvl1pPr algn="l">
              <a:defRPr sz="1200"/>
            </a:lvl1pPr>
          </a:lstStyle>
          <a:p>
            <a:endParaRPr dirty="0"/>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66" tIns="46583" rIns="93166" bIns="46583" rtlCol="0" anchor="b"/>
          <a:lstStyle>
            <a:lvl1pPr algn="r">
              <a:defRPr sz="1200"/>
            </a:lvl1pPr>
          </a:lstStyle>
          <a:p>
            <a:fld id="{E3B36274-F2B9-4C45-BBB4-0EDF4CD651A7}" type="slidenum">
              <a:rPr/>
              <a:t>‹#›</a:t>
            </a:fld>
            <a:endParaRPr dirty="0"/>
          </a:p>
        </p:txBody>
      </p:sp>
    </p:spTree>
    <p:extLst>
      <p:ext uri="{BB962C8B-B14F-4D97-AF65-F5344CB8AC3E}">
        <p14:creationId xmlns:p14="http://schemas.microsoft.com/office/powerpoint/2010/main" val="2147688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a:t>1</a:t>
            </a:fld>
            <a:endParaRPr lang="en-US" dirty="0"/>
          </a:p>
        </p:txBody>
      </p:sp>
    </p:spTree>
    <p:extLst>
      <p:ext uri="{BB962C8B-B14F-4D97-AF65-F5344CB8AC3E}">
        <p14:creationId xmlns:p14="http://schemas.microsoft.com/office/powerpoint/2010/main" val="1245023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a:t>11</a:t>
            </a:fld>
            <a:endParaRPr lang="en-US" dirty="0"/>
          </a:p>
        </p:txBody>
      </p:sp>
    </p:spTree>
    <p:extLst>
      <p:ext uri="{BB962C8B-B14F-4D97-AF65-F5344CB8AC3E}">
        <p14:creationId xmlns:p14="http://schemas.microsoft.com/office/powerpoint/2010/main" val="942870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a:t>12</a:t>
            </a:fld>
            <a:endParaRPr lang="en-US" dirty="0"/>
          </a:p>
        </p:txBody>
      </p:sp>
    </p:spTree>
    <p:extLst>
      <p:ext uri="{BB962C8B-B14F-4D97-AF65-F5344CB8AC3E}">
        <p14:creationId xmlns:p14="http://schemas.microsoft.com/office/powerpoint/2010/main" val="3869410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a:t>14</a:t>
            </a:fld>
            <a:endParaRPr lang="en-US" dirty="0"/>
          </a:p>
        </p:txBody>
      </p:sp>
    </p:spTree>
    <p:extLst>
      <p:ext uri="{BB962C8B-B14F-4D97-AF65-F5344CB8AC3E}">
        <p14:creationId xmlns:p14="http://schemas.microsoft.com/office/powerpoint/2010/main" val="996875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a:t>15</a:t>
            </a:fld>
            <a:endParaRPr lang="en-US" dirty="0"/>
          </a:p>
        </p:txBody>
      </p:sp>
    </p:spTree>
    <p:extLst>
      <p:ext uri="{BB962C8B-B14F-4D97-AF65-F5344CB8AC3E}">
        <p14:creationId xmlns:p14="http://schemas.microsoft.com/office/powerpoint/2010/main" val="1289345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a:t>16</a:t>
            </a:fld>
            <a:endParaRPr lang="en-US" dirty="0"/>
          </a:p>
        </p:txBody>
      </p:sp>
    </p:spTree>
    <p:extLst>
      <p:ext uri="{BB962C8B-B14F-4D97-AF65-F5344CB8AC3E}">
        <p14:creationId xmlns:p14="http://schemas.microsoft.com/office/powerpoint/2010/main" val="39898627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a:t>21</a:t>
            </a:fld>
            <a:endParaRPr lang="en-US" dirty="0"/>
          </a:p>
        </p:txBody>
      </p:sp>
    </p:spTree>
    <p:extLst>
      <p:ext uri="{BB962C8B-B14F-4D97-AF65-F5344CB8AC3E}">
        <p14:creationId xmlns:p14="http://schemas.microsoft.com/office/powerpoint/2010/main" val="2865043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a:t>22</a:t>
            </a:fld>
            <a:endParaRPr lang="en-US" dirty="0"/>
          </a:p>
        </p:txBody>
      </p:sp>
    </p:spTree>
    <p:extLst>
      <p:ext uri="{BB962C8B-B14F-4D97-AF65-F5344CB8AC3E}">
        <p14:creationId xmlns:p14="http://schemas.microsoft.com/office/powerpoint/2010/main" val="2337116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a:t>23</a:t>
            </a:fld>
            <a:endParaRPr lang="en-US" dirty="0"/>
          </a:p>
        </p:txBody>
      </p:sp>
    </p:spTree>
    <p:extLst>
      <p:ext uri="{BB962C8B-B14F-4D97-AF65-F5344CB8AC3E}">
        <p14:creationId xmlns:p14="http://schemas.microsoft.com/office/powerpoint/2010/main" val="3002281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24</a:t>
            </a:fld>
            <a:endParaRPr lang="en-US" dirty="0"/>
          </a:p>
        </p:txBody>
      </p:sp>
    </p:spTree>
    <p:extLst>
      <p:ext uri="{BB962C8B-B14F-4D97-AF65-F5344CB8AC3E}">
        <p14:creationId xmlns:p14="http://schemas.microsoft.com/office/powerpoint/2010/main" val="13939296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25</a:t>
            </a:fld>
            <a:endParaRPr lang="en-US" dirty="0"/>
          </a:p>
        </p:txBody>
      </p:sp>
    </p:spTree>
    <p:extLst>
      <p:ext uri="{BB962C8B-B14F-4D97-AF65-F5344CB8AC3E}">
        <p14:creationId xmlns:p14="http://schemas.microsoft.com/office/powerpoint/2010/main" val="3069081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2</a:t>
            </a:fld>
            <a:endParaRPr lang="en-US" dirty="0"/>
          </a:p>
        </p:txBody>
      </p:sp>
    </p:spTree>
    <p:extLst>
      <p:ext uri="{BB962C8B-B14F-4D97-AF65-F5344CB8AC3E}">
        <p14:creationId xmlns:p14="http://schemas.microsoft.com/office/powerpoint/2010/main" val="1679529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26</a:t>
            </a:fld>
            <a:endParaRPr lang="en-US" dirty="0"/>
          </a:p>
        </p:txBody>
      </p:sp>
    </p:spTree>
    <p:extLst>
      <p:ext uri="{BB962C8B-B14F-4D97-AF65-F5344CB8AC3E}">
        <p14:creationId xmlns:p14="http://schemas.microsoft.com/office/powerpoint/2010/main" val="40744890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27</a:t>
            </a:fld>
            <a:endParaRPr lang="en-US" dirty="0"/>
          </a:p>
        </p:txBody>
      </p:sp>
    </p:spTree>
    <p:extLst>
      <p:ext uri="{BB962C8B-B14F-4D97-AF65-F5344CB8AC3E}">
        <p14:creationId xmlns:p14="http://schemas.microsoft.com/office/powerpoint/2010/main" val="6731871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28</a:t>
            </a:fld>
            <a:endParaRPr lang="en-US" dirty="0"/>
          </a:p>
        </p:txBody>
      </p:sp>
    </p:spTree>
    <p:extLst>
      <p:ext uri="{BB962C8B-B14F-4D97-AF65-F5344CB8AC3E}">
        <p14:creationId xmlns:p14="http://schemas.microsoft.com/office/powerpoint/2010/main" val="21835817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a:t>29</a:t>
            </a:fld>
            <a:endParaRPr lang="en-US" dirty="0"/>
          </a:p>
        </p:txBody>
      </p:sp>
    </p:spTree>
    <p:extLst>
      <p:ext uri="{BB962C8B-B14F-4D97-AF65-F5344CB8AC3E}">
        <p14:creationId xmlns:p14="http://schemas.microsoft.com/office/powerpoint/2010/main" val="35999139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30</a:t>
            </a:fld>
            <a:endParaRPr lang="en-US" dirty="0"/>
          </a:p>
        </p:txBody>
      </p:sp>
    </p:spTree>
    <p:extLst>
      <p:ext uri="{BB962C8B-B14F-4D97-AF65-F5344CB8AC3E}">
        <p14:creationId xmlns:p14="http://schemas.microsoft.com/office/powerpoint/2010/main" val="30040056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B36274-F2B9-4C45-BBB4-0EDF4CD651A7}" type="slidenum">
              <a:rPr lang="en-US" smtClean="0"/>
              <a:t>39</a:t>
            </a:fld>
            <a:endParaRPr lang="en-US" dirty="0"/>
          </a:p>
        </p:txBody>
      </p:sp>
    </p:spTree>
    <p:extLst>
      <p:ext uri="{BB962C8B-B14F-4D97-AF65-F5344CB8AC3E}">
        <p14:creationId xmlns:p14="http://schemas.microsoft.com/office/powerpoint/2010/main" val="2653476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40</a:t>
            </a:fld>
            <a:endParaRPr lang="en-US" dirty="0"/>
          </a:p>
        </p:txBody>
      </p:sp>
    </p:spTree>
    <p:extLst>
      <p:ext uri="{BB962C8B-B14F-4D97-AF65-F5344CB8AC3E}">
        <p14:creationId xmlns:p14="http://schemas.microsoft.com/office/powerpoint/2010/main" val="1884939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a:t>3</a:t>
            </a:fld>
            <a:endParaRPr lang="en-US" dirty="0"/>
          </a:p>
        </p:txBody>
      </p:sp>
    </p:spTree>
    <p:extLst>
      <p:ext uri="{BB962C8B-B14F-4D97-AF65-F5344CB8AC3E}">
        <p14:creationId xmlns:p14="http://schemas.microsoft.com/office/powerpoint/2010/main" val="278656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a:t>5</a:t>
            </a:fld>
            <a:endParaRPr lang="en-US" dirty="0"/>
          </a:p>
        </p:txBody>
      </p:sp>
    </p:spTree>
    <p:extLst>
      <p:ext uri="{BB962C8B-B14F-4D97-AF65-F5344CB8AC3E}">
        <p14:creationId xmlns:p14="http://schemas.microsoft.com/office/powerpoint/2010/main" val="1447022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a:t>6</a:t>
            </a:fld>
            <a:endParaRPr lang="en-US" dirty="0"/>
          </a:p>
        </p:txBody>
      </p:sp>
    </p:spTree>
    <p:extLst>
      <p:ext uri="{BB962C8B-B14F-4D97-AF65-F5344CB8AC3E}">
        <p14:creationId xmlns:p14="http://schemas.microsoft.com/office/powerpoint/2010/main" val="1193535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7</a:t>
            </a:fld>
            <a:endParaRPr lang="en-US" dirty="0"/>
          </a:p>
        </p:txBody>
      </p:sp>
    </p:spTree>
    <p:extLst>
      <p:ext uri="{BB962C8B-B14F-4D97-AF65-F5344CB8AC3E}">
        <p14:creationId xmlns:p14="http://schemas.microsoft.com/office/powerpoint/2010/main" val="230381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a:t>8</a:t>
            </a:fld>
            <a:endParaRPr lang="en-US" dirty="0"/>
          </a:p>
        </p:txBody>
      </p:sp>
    </p:spTree>
    <p:extLst>
      <p:ext uri="{BB962C8B-B14F-4D97-AF65-F5344CB8AC3E}">
        <p14:creationId xmlns:p14="http://schemas.microsoft.com/office/powerpoint/2010/main" val="1564090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9</a:t>
            </a:fld>
            <a:endParaRPr lang="en-US" dirty="0"/>
          </a:p>
        </p:txBody>
      </p:sp>
    </p:spTree>
    <p:extLst>
      <p:ext uri="{BB962C8B-B14F-4D97-AF65-F5344CB8AC3E}">
        <p14:creationId xmlns:p14="http://schemas.microsoft.com/office/powerpoint/2010/main" val="14030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10</a:t>
            </a:fld>
            <a:endParaRPr lang="en-US" dirty="0"/>
          </a:p>
        </p:txBody>
      </p:sp>
    </p:spTree>
    <p:extLst>
      <p:ext uri="{BB962C8B-B14F-4D97-AF65-F5344CB8AC3E}">
        <p14:creationId xmlns:p14="http://schemas.microsoft.com/office/powerpoint/2010/main" val="1166922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336" y="1769541"/>
            <a:ext cx="9437576" cy="1828801"/>
          </a:xfrm>
        </p:spPr>
        <p:txBody>
          <a:bodyPr anchor="b">
            <a:normAutofit/>
          </a:bodyPr>
          <a:lstStyle>
            <a:lvl1pPr algn="ctr">
              <a:defRPr sz="5398"/>
            </a:lvl1pPr>
          </a:lstStyle>
          <a:p>
            <a:r>
              <a:rPr lang="en-US"/>
              <a:t>Click to edit Master title style</a:t>
            </a:r>
            <a:endParaRPr lang="en-US" dirty="0"/>
          </a:p>
        </p:txBody>
      </p:sp>
      <p:sp>
        <p:nvSpPr>
          <p:cNvPr id="3" name="Subtitle 2"/>
          <p:cNvSpPr>
            <a:spLocks noGrp="1"/>
          </p:cNvSpPr>
          <p:nvPr>
            <p:ph type="subTitle" idx="1"/>
          </p:nvPr>
        </p:nvSpPr>
        <p:spPr>
          <a:xfrm>
            <a:off x="1370336" y="3598339"/>
            <a:ext cx="9437576" cy="1049867"/>
          </a:xfrm>
        </p:spPr>
        <p:txBody>
          <a:bodyPr anchor="t"/>
          <a:lstStyle>
            <a:lvl1pPr marL="0" indent="0" algn="ctr">
              <a:buNone/>
              <a:defRPr>
                <a:solidFill>
                  <a:schemeClr val="tx1"/>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BE27A88-BE67-40B4-A736-D59412D8EFE1}" type="datetime1">
              <a:rPr lang="en-US" smtClean="0"/>
              <a:t>2/19/2024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dirty="0"/>
          </a:p>
        </p:txBody>
      </p:sp>
    </p:spTree>
    <p:extLst>
      <p:ext uri="{BB962C8B-B14F-4D97-AF65-F5344CB8AC3E}">
        <p14:creationId xmlns:p14="http://schemas.microsoft.com/office/powerpoint/2010/main" val="1788325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619" y="547807"/>
            <a:ext cx="10139158" cy="3816806"/>
          </a:xfrm>
          <a:prstGeom prst="rect">
            <a:avLst/>
          </a:prstGeom>
        </p:spPr>
      </p:pic>
      <p:sp>
        <p:nvSpPr>
          <p:cNvPr id="2" name="Title 1"/>
          <p:cNvSpPr>
            <a:spLocks noGrp="1"/>
          </p:cNvSpPr>
          <p:nvPr>
            <p:ph type="title"/>
          </p:nvPr>
        </p:nvSpPr>
        <p:spPr>
          <a:xfrm>
            <a:off x="913568" y="4565255"/>
            <a:ext cx="10352629" cy="543472"/>
          </a:xfrm>
        </p:spPr>
        <p:txBody>
          <a:bodyPr anchor="b">
            <a:normAutofit/>
          </a:bodyPr>
          <a:lstStyle>
            <a:lvl1pPr algn="ctr">
              <a:defRPr sz="2799"/>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045" y="695010"/>
            <a:ext cx="9842782" cy="3525671"/>
          </a:xfrm>
          <a:effectLst>
            <a:outerShdw blurRad="38100" dist="25400" dir="4440000">
              <a:srgbClr val="000000">
                <a:alpha val="36000"/>
              </a:srgbClr>
            </a:outerShdw>
          </a:effectLst>
        </p:spPr>
        <p:txBody>
          <a:bodyPr anchor="t">
            <a:normAutofit/>
          </a:bodyPr>
          <a:lstStyle>
            <a:lvl1pPr marL="0" indent="0" algn="ctr">
              <a:buNone/>
              <a:defRPr sz="1999"/>
            </a:lvl1pPr>
            <a:lvl2pPr marL="457063" indent="0">
              <a:buNone/>
              <a:defRPr sz="1999"/>
            </a:lvl2pPr>
            <a:lvl3pPr marL="914126" indent="0">
              <a:buNone/>
              <a:defRPr sz="19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913557" y="5108728"/>
            <a:ext cx="10351066" cy="682472"/>
          </a:xfrm>
        </p:spPr>
        <p:txBody>
          <a:bodyPr anchor="t"/>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AB60C97-0639-4A3B-A11D-CEA626587464}" type="datetime1">
              <a:rPr lang="en-US" smtClean="0"/>
              <a:t>2/19/2024</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4A995BEE-D57B-472F-8571-420E2B69AFE4}" type="slidenum">
              <a:rPr lang="en-US" altLang="en-US" smtClean="0"/>
              <a:pPr>
                <a:defRPr/>
              </a:pPr>
              <a:t>‹#›</a:t>
            </a:fld>
            <a:endParaRPr lang="en-US" altLang="en-US" dirty="0"/>
          </a:p>
        </p:txBody>
      </p:sp>
    </p:spTree>
    <p:extLst>
      <p:ext uri="{BB962C8B-B14F-4D97-AF65-F5344CB8AC3E}">
        <p14:creationId xmlns:p14="http://schemas.microsoft.com/office/powerpoint/2010/main" val="1029297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57" y="608437"/>
            <a:ext cx="10351066" cy="3534344"/>
          </a:xfrm>
        </p:spPr>
        <p:txBody>
          <a:bodyPr anchor="ctr"/>
          <a:lstStyle>
            <a:lvl1pPr>
              <a:defRPr sz="3199"/>
            </a:lvl1pPr>
          </a:lstStyle>
          <a:p>
            <a:r>
              <a:rPr lang="en-US"/>
              <a:t>Click to edit Master title style</a:t>
            </a:r>
            <a:endParaRPr lang="en-US" dirty="0"/>
          </a:p>
        </p:txBody>
      </p:sp>
      <p:sp>
        <p:nvSpPr>
          <p:cNvPr id="4" name="Text Placeholder 3"/>
          <p:cNvSpPr>
            <a:spLocks noGrp="1"/>
          </p:cNvSpPr>
          <p:nvPr>
            <p:ph type="body" sz="half" idx="2"/>
          </p:nvPr>
        </p:nvSpPr>
        <p:spPr>
          <a:xfrm>
            <a:off x="913556" y="4295180"/>
            <a:ext cx="10351067" cy="1501826"/>
          </a:xfrm>
        </p:spPr>
        <p:txBody>
          <a:bodyPr anchor="ctr"/>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733999-4036-4A6D-8F10-62B7D462072D}" type="datetime1">
              <a:rPr lang="en-US" smtClean="0"/>
              <a:t>2/19/2024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5137D0E-4A4F-4307-8994-C1891D747D59}" type="slidenum">
              <a:rPr lang="en-US" smtClean="0"/>
              <a:pPr/>
              <a:t>‹#›</a:t>
            </a:fld>
            <a:endParaRPr lang="en-US" dirty="0"/>
          </a:p>
        </p:txBody>
      </p:sp>
    </p:spTree>
    <p:extLst>
      <p:ext uri="{BB962C8B-B14F-4D97-AF65-F5344CB8AC3E}">
        <p14:creationId xmlns:p14="http://schemas.microsoft.com/office/powerpoint/2010/main" val="734949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5836" y="609600"/>
            <a:ext cx="9300329" cy="2992904"/>
          </a:xfrm>
        </p:spPr>
        <p:txBody>
          <a:bodyPr anchor="ctr"/>
          <a:lstStyle>
            <a:lvl1pPr>
              <a:defRPr sz="3199"/>
            </a:lvl1pPr>
          </a:lstStyle>
          <a:p>
            <a:r>
              <a:rPr lang="en-US"/>
              <a:t>Click to edit Master title style</a:t>
            </a:r>
            <a:endParaRPr lang="en-US" dirty="0"/>
          </a:p>
        </p:txBody>
      </p:sp>
      <p:sp>
        <p:nvSpPr>
          <p:cNvPr id="12" name="Text Placeholder 3"/>
          <p:cNvSpPr>
            <a:spLocks noGrp="1"/>
          </p:cNvSpPr>
          <p:nvPr>
            <p:ph type="body" sz="half" idx="13"/>
          </p:nvPr>
        </p:nvSpPr>
        <p:spPr>
          <a:xfrm>
            <a:off x="1720196" y="3610033"/>
            <a:ext cx="8750020" cy="532749"/>
          </a:xfrm>
        </p:spPr>
        <p:txBody>
          <a:bodyPr anchor="t">
            <a:normAutofit/>
          </a:bodyPr>
          <a:lstStyle>
            <a:lvl1pPr marL="0" indent="0" algn="r">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556" y="4304353"/>
            <a:ext cx="10351067" cy="1489496"/>
          </a:xfrm>
        </p:spPr>
        <p:txBody>
          <a:bodyPr anchor="ctr">
            <a:normAutofit/>
          </a:bodyPr>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CC986D17-C673-438B-BC74-BE05FE62B95D}" type="datetime1">
              <a:rPr lang="en-US" smtClean="0"/>
              <a:t>2/19/2024</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4A995BEE-D57B-472F-8571-420E2B69AFE4}" type="slidenum">
              <a:rPr lang="en-US" altLang="en-US" smtClean="0"/>
              <a:pPr>
                <a:defRPr/>
              </a:pPr>
              <a:t>‹#›</a:t>
            </a:fld>
            <a:endParaRPr lang="en-US" altLang="en-US" dirty="0"/>
          </a:p>
        </p:txBody>
      </p:sp>
      <p:sp>
        <p:nvSpPr>
          <p:cNvPr id="11" name="TextBox 10"/>
          <p:cNvSpPr txBox="1"/>
          <p:nvPr/>
        </p:nvSpPr>
        <p:spPr>
          <a:xfrm>
            <a:off x="990342" y="884796"/>
            <a:ext cx="609441" cy="584776"/>
          </a:xfrm>
          <a:prstGeom prst="rect">
            <a:avLst/>
          </a:prstGeom>
        </p:spPr>
        <p:txBody>
          <a:bodyPr vert="horz" lIns="91416" tIns="45708" rIns="91416" bIns="4570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998" dirty="0">
                <a:solidFill>
                  <a:schemeClr val="tx1"/>
                </a:solidFill>
                <a:effectLst/>
              </a:rPr>
              <a:t>“</a:t>
            </a:r>
          </a:p>
        </p:txBody>
      </p:sp>
      <p:sp>
        <p:nvSpPr>
          <p:cNvPr id="13" name="TextBox 12"/>
          <p:cNvSpPr txBox="1"/>
          <p:nvPr/>
        </p:nvSpPr>
        <p:spPr>
          <a:xfrm>
            <a:off x="10501981" y="2928258"/>
            <a:ext cx="609441" cy="584776"/>
          </a:xfrm>
          <a:prstGeom prst="rect">
            <a:avLst/>
          </a:prstGeom>
        </p:spPr>
        <p:txBody>
          <a:bodyPr vert="horz" lIns="91416" tIns="45708" rIns="91416" bIns="4570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998" dirty="0">
                <a:solidFill>
                  <a:schemeClr val="tx1"/>
                </a:solidFill>
                <a:effectLst/>
              </a:rPr>
              <a:t>”</a:t>
            </a:r>
          </a:p>
        </p:txBody>
      </p:sp>
    </p:spTree>
    <p:extLst>
      <p:ext uri="{BB962C8B-B14F-4D97-AF65-F5344CB8AC3E}">
        <p14:creationId xmlns:p14="http://schemas.microsoft.com/office/powerpoint/2010/main" val="2823570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556" y="2126943"/>
            <a:ext cx="10351067" cy="2511835"/>
          </a:xfrm>
        </p:spPr>
        <p:txBody>
          <a:bodyPr anchor="b"/>
          <a:lstStyle>
            <a:lvl1pPr>
              <a:defRPr sz="3199"/>
            </a:lvl1pPr>
          </a:lstStyle>
          <a:p>
            <a:r>
              <a:rPr lang="en-US"/>
              <a:t>Click to edit Master title style</a:t>
            </a:r>
            <a:endParaRPr lang="en-US" dirty="0"/>
          </a:p>
        </p:txBody>
      </p:sp>
      <p:sp>
        <p:nvSpPr>
          <p:cNvPr id="4" name="Text Placeholder 3"/>
          <p:cNvSpPr>
            <a:spLocks noGrp="1"/>
          </p:cNvSpPr>
          <p:nvPr>
            <p:ph type="body" sz="half" idx="2"/>
          </p:nvPr>
        </p:nvSpPr>
        <p:spPr>
          <a:xfrm>
            <a:off x="913547" y="4650556"/>
            <a:ext cx="10349503" cy="1140644"/>
          </a:xfrm>
        </p:spPr>
        <p:txBody>
          <a:bodyPr anchor="t"/>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BC6808C5-D50A-4D7F-A746-D81AB78CCEEB}" type="datetime1">
              <a:rPr lang="en-US" smtClean="0"/>
              <a:t>2/19/2024</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4A995BEE-D57B-472F-8571-420E2B69AFE4}" type="slidenum">
              <a:rPr lang="en-US" altLang="en-US" smtClean="0"/>
              <a:pPr>
                <a:defRPr/>
              </a:pPr>
              <a:t>‹#›</a:t>
            </a:fld>
            <a:endParaRPr lang="en-US" altLang="en-US" dirty="0"/>
          </a:p>
        </p:txBody>
      </p:sp>
    </p:spTree>
    <p:extLst>
      <p:ext uri="{BB962C8B-B14F-4D97-AF65-F5344CB8AC3E}">
        <p14:creationId xmlns:p14="http://schemas.microsoft.com/office/powerpoint/2010/main" val="866002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557" y="609600"/>
            <a:ext cx="10351066"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557" y="1885950"/>
            <a:ext cx="3300124" cy="576262"/>
          </a:xfrm>
        </p:spPr>
        <p:txBody>
          <a:bodyPr anchor="b">
            <a:noAutofit/>
          </a:bodyPr>
          <a:lstStyle>
            <a:lvl1pPr marL="0" indent="0" algn="ctr">
              <a:buNone/>
              <a:defRPr sz="23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557" y="2571750"/>
            <a:ext cx="3300124" cy="3219450"/>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5553" y="1885950"/>
            <a:ext cx="3300124" cy="576262"/>
          </a:xfrm>
        </p:spPr>
        <p:txBody>
          <a:bodyPr anchor="b">
            <a:noAutofit/>
          </a:bodyPr>
          <a:lstStyle>
            <a:lvl1pPr marL="0" indent="0" algn="ctr">
              <a:buNone/>
              <a:defRPr sz="23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0279" y="2571750"/>
            <a:ext cx="3300124" cy="3219450"/>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4498" y="1885950"/>
            <a:ext cx="3300124" cy="576262"/>
          </a:xfrm>
        </p:spPr>
        <p:txBody>
          <a:bodyPr anchor="b">
            <a:noAutofit/>
          </a:bodyPr>
          <a:lstStyle>
            <a:lvl1pPr marL="0" indent="0" algn="ctr">
              <a:buNone/>
              <a:defRPr sz="23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4498" y="2571750"/>
            <a:ext cx="3300124" cy="3219450"/>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fld id="{7828CC24-EEB9-4BBB-B6FD-681766E5F004}" type="datetime1">
              <a:rPr lang="en-US" smtClean="0"/>
              <a:t>2/19/2024</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4A995BEE-D57B-472F-8571-420E2B69AFE4}" type="slidenum">
              <a:rPr lang="en-US" altLang="en-US" smtClean="0"/>
              <a:pPr>
                <a:defRPr/>
              </a:pPr>
              <a:t>‹#›</a:t>
            </a:fld>
            <a:endParaRPr lang="en-US" altLang="en-US" dirty="0"/>
          </a:p>
        </p:txBody>
      </p:sp>
    </p:spTree>
    <p:extLst>
      <p:ext uri="{BB962C8B-B14F-4D97-AF65-F5344CB8AC3E}">
        <p14:creationId xmlns:p14="http://schemas.microsoft.com/office/powerpoint/2010/main" val="38840410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728" y="1818215"/>
            <a:ext cx="333910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2653" y="1818215"/>
            <a:ext cx="333910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3984" y="1818215"/>
            <a:ext cx="3339102" cy="1847851"/>
          </a:xfrm>
          <a:prstGeom prst="rect">
            <a:avLst/>
          </a:prstGeom>
        </p:spPr>
      </p:pic>
      <p:sp>
        <p:nvSpPr>
          <p:cNvPr id="30" name="Title 1"/>
          <p:cNvSpPr>
            <a:spLocks noGrp="1"/>
          </p:cNvSpPr>
          <p:nvPr>
            <p:ph type="title"/>
          </p:nvPr>
        </p:nvSpPr>
        <p:spPr>
          <a:xfrm>
            <a:off x="913556" y="609600"/>
            <a:ext cx="10351067"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557" y="3904106"/>
            <a:ext cx="3300124" cy="576262"/>
          </a:xfrm>
        </p:spPr>
        <p:txBody>
          <a:bodyPr anchor="b">
            <a:noAutofit/>
          </a:bodyPr>
          <a:lstStyle>
            <a:lvl1pPr marL="0" indent="0" algn="ctr">
              <a:buNone/>
              <a:defRPr sz="19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7837" y="1938918"/>
            <a:ext cx="3091563"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557" y="4480369"/>
            <a:ext cx="3300124" cy="1310833"/>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1631" y="3904106"/>
            <a:ext cx="3300124" cy="576262"/>
          </a:xfrm>
        </p:spPr>
        <p:txBody>
          <a:bodyPr anchor="b">
            <a:noAutofit/>
          </a:bodyPr>
          <a:lstStyle>
            <a:lvl1pPr marL="0" indent="0" algn="ctr">
              <a:buNone/>
              <a:defRPr sz="19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4559" y="1939094"/>
            <a:ext cx="3091563"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0279" y="4480368"/>
            <a:ext cx="3300124" cy="1310833"/>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4623" y="3904106"/>
            <a:ext cx="3300124" cy="576262"/>
          </a:xfrm>
        </p:spPr>
        <p:txBody>
          <a:bodyPr anchor="b">
            <a:noAutofit/>
          </a:bodyPr>
          <a:lstStyle>
            <a:lvl1pPr marL="0" indent="0" algn="ctr">
              <a:buNone/>
              <a:defRPr sz="19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3595" y="1934432"/>
            <a:ext cx="3091563"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4498" y="4480366"/>
            <a:ext cx="3300124" cy="1310835"/>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fld id="{8C0E5D4B-2191-45A8-A97F-11352EF214FB}" type="datetime1">
              <a:rPr lang="en-US" smtClean="0"/>
              <a:t>2/19/2024</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4A995BEE-D57B-472F-8571-420E2B69AFE4}" type="slidenum">
              <a:rPr lang="en-US" altLang="en-US" smtClean="0"/>
              <a:pPr>
                <a:defRPr/>
              </a:pPr>
              <a:t>‹#›</a:t>
            </a:fld>
            <a:endParaRPr lang="en-US" altLang="en-US" dirty="0"/>
          </a:p>
        </p:txBody>
      </p:sp>
    </p:spTree>
    <p:extLst>
      <p:ext uri="{BB962C8B-B14F-4D97-AF65-F5344CB8AC3E}">
        <p14:creationId xmlns:p14="http://schemas.microsoft.com/office/powerpoint/2010/main" val="2565858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DCB9F3-71AA-4AC4-8EBE-DD836176783C}" type="datetime1">
              <a:rPr lang="en-US" smtClean="0"/>
              <a:t>2/19/2024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dirty="0"/>
          </a:p>
        </p:txBody>
      </p:sp>
    </p:spTree>
    <p:extLst>
      <p:ext uri="{BB962C8B-B14F-4D97-AF65-F5344CB8AC3E}">
        <p14:creationId xmlns:p14="http://schemas.microsoft.com/office/powerpoint/2010/main" val="2578252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0729" y="609600"/>
            <a:ext cx="2283892"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558" y="609600"/>
            <a:ext cx="7914810"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7EB36D-AF46-4704-9057-279787A480C8}" type="datetime1">
              <a:rPr lang="en-US" smtClean="0"/>
              <a:t>2/19/2024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dirty="0"/>
          </a:p>
        </p:txBody>
      </p:sp>
    </p:spTree>
    <p:extLst>
      <p:ext uri="{BB962C8B-B14F-4D97-AF65-F5344CB8AC3E}">
        <p14:creationId xmlns:p14="http://schemas.microsoft.com/office/powerpoint/2010/main" val="194215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387631-0C45-454D-85ED-61DE87DD29FE}" type="datetime1">
              <a:rPr lang="en-US" smtClean="0"/>
              <a:t>2/19/2024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dirty="0"/>
          </a:p>
        </p:txBody>
      </p:sp>
    </p:spTree>
    <p:extLst>
      <p:ext uri="{BB962C8B-B14F-4D97-AF65-F5344CB8AC3E}">
        <p14:creationId xmlns:p14="http://schemas.microsoft.com/office/powerpoint/2010/main" val="559552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064" y="1761068"/>
            <a:ext cx="9588052" cy="1828813"/>
          </a:xfrm>
        </p:spPr>
        <p:txBody>
          <a:bodyPr anchor="b"/>
          <a:lstStyle>
            <a:lvl1pPr algn="ctr">
              <a:defRPr sz="3999" b="0" cap="none"/>
            </a:lvl1pPr>
          </a:lstStyle>
          <a:p>
            <a:r>
              <a:rPr lang="en-US"/>
              <a:t>Click to edit Master title style</a:t>
            </a:r>
            <a:endParaRPr lang="en-US" dirty="0"/>
          </a:p>
        </p:txBody>
      </p:sp>
      <p:sp>
        <p:nvSpPr>
          <p:cNvPr id="3" name="Text Placeholder 2"/>
          <p:cNvSpPr>
            <a:spLocks noGrp="1"/>
          </p:cNvSpPr>
          <p:nvPr>
            <p:ph type="body" idx="1"/>
          </p:nvPr>
        </p:nvSpPr>
        <p:spPr>
          <a:xfrm>
            <a:off x="1295064" y="3589879"/>
            <a:ext cx="9588052" cy="1507054"/>
          </a:xfrm>
        </p:spPr>
        <p:txBody>
          <a:bodyPr anchor="t"/>
          <a:lstStyle>
            <a:lvl1pPr marL="0" indent="0" algn="ctr">
              <a:buNone/>
              <a:defRPr sz="19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1B7FE6-8BCE-4C12-87DE-6AE0B3035E1D}" type="datetime1">
              <a:rPr lang="en-US" smtClean="0"/>
              <a:t>2/19/2024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dirty="0"/>
          </a:p>
        </p:txBody>
      </p:sp>
    </p:spTree>
    <p:extLst>
      <p:ext uri="{BB962C8B-B14F-4D97-AF65-F5344CB8AC3E}">
        <p14:creationId xmlns:p14="http://schemas.microsoft.com/office/powerpoint/2010/main" val="3243602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558" y="1732449"/>
            <a:ext cx="5059179"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1277" y="1732450"/>
            <a:ext cx="5063346"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8ECC5C2-48A7-43E5-9C3A-7D5E6FD83E09}" type="datetime1">
              <a:rPr lang="en-US" smtClean="0"/>
              <a:t>2/19/2024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5137D0E-4A4F-4307-8994-C1891D747D59}" type="slidenum">
              <a:rPr lang="en-US" smtClean="0"/>
              <a:t>‹#›</a:t>
            </a:fld>
            <a:endParaRPr lang="en-US" dirty="0"/>
          </a:p>
        </p:txBody>
      </p:sp>
    </p:spTree>
    <p:extLst>
      <p:ext uri="{BB962C8B-B14F-4D97-AF65-F5344CB8AC3E}">
        <p14:creationId xmlns:p14="http://schemas.microsoft.com/office/powerpoint/2010/main" val="89010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557" y="1734507"/>
            <a:ext cx="5087747"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6876" y="1734507"/>
            <a:ext cx="5087747"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610" y="1835254"/>
            <a:ext cx="4875074" cy="544884"/>
          </a:xfrm>
        </p:spPr>
        <p:txBody>
          <a:bodyPr anchor="b">
            <a:noAutofit/>
          </a:bodyPr>
          <a:lstStyle>
            <a:lvl1pPr marL="0" indent="0" algn="ctr">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610" y="2380138"/>
            <a:ext cx="4875074" cy="3411063"/>
          </a:xfrm>
        </p:spPr>
        <p:txBody>
          <a:bodyPr anchor="t">
            <a:normAutofit/>
          </a:bodyPr>
          <a:lstStyle>
            <a:lvl1pPr>
              <a:defRPr sz="1799"/>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3328" y="1835255"/>
            <a:ext cx="4894055" cy="544883"/>
          </a:xfrm>
        </p:spPr>
        <p:txBody>
          <a:bodyPr anchor="b">
            <a:noAutofit/>
          </a:bodyPr>
          <a:lstStyle>
            <a:lvl1pPr marL="0" indent="0" algn="ctr">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3328" y="2380138"/>
            <a:ext cx="4894055" cy="3411063"/>
          </a:xfrm>
        </p:spPr>
        <p:txBody>
          <a:bodyPr anchor="t">
            <a:normAutofit/>
          </a:bodyPr>
          <a:lstStyle>
            <a:lvl1pPr>
              <a:defRPr sz="1799"/>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6D23672-F567-42A8-AA6B-E130253E015C}" type="datetime1">
              <a:rPr lang="en-US" smtClean="0"/>
              <a:t>2/19/2024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5137D0E-4A4F-4307-8994-C1891D747D59}" type="slidenum">
              <a:rPr lang="en-US" smtClean="0"/>
              <a:t>‹#›</a:t>
            </a:fld>
            <a:endParaRPr lang="en-US" dirty="0"/>
          </a:p>
        </p:txBody>
      </p:sp>
    </p:spTree>
    <p:extLst>
      <p:ext uri="{BB962C8B-B14F-4D97-AF65-F5344CB8AC3E}">
        <p14:creationId xmlns:p14="http://schemas.microsoft.com/office/powerpoint/2010/main" val="419881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E7EE82C-39E6-43FD-AF1F-606C0D2CF1EF}" type="datetime1">
              <a:rPr lang="en-US" smtClean="0"/>
              <a:t>2/19/2024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5137D0E-4A4F-4307-8994-C1891D747D59}" type="slidenum">
              <a:rPr lang="en-US" smtClean="0"/>
              <a:t>‹#›</a:t>
            </a:fld>
            <a:endParaRPr lang="en-US" dirty="0"/>
          </a:p>
        </p:txBody>
      </p:sp>
    </p:spTree>
    <p:extLst>
      <p:ext uri="{BB962C8B-B14F-4D97-AF65-F5344CB8AC3E}">
        <p14:creationId xmlns:p14="http://schemas.microsoft.com/office/powerpoint/2010/main" val="1484732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78DE9E-FA3A-49E5-BC76-CDE7C9A479E2}" type="datetime1">
              <a:rPr lang="en-US" smtClean="0"/>
              <a:t>2/19/2024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5137D0E-4A4F-4307-8994-C1891D747D59}" type="slidenum">
              <a:rPr lang="en-US" smtClean="0"/>
              <a:t>‹#›</a:t>
            </a:fld>
            <a:endParaRPr lang="en-US" dirty="0"/>
          </a:p>
        </p:txBody>
      </p:sp>
    </p:spTree>
    <p:extLst>
      <p:ext uri="{BB962C8B-B14F-4D97-AF65-F5344CB8AC3E}">
        <p14:creationId xmlns:p14="http://schemas.microsoft.com/office/powerpoint/2010/main" val="158857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57" y="609600"/>
            <a:ext cx="3705924" cy="1821918"/>
          </a:xfrm>
        </p:spPr>
        <p:txBody>
          <a:bodyPr anchor="b">
            <a:normAutofit/>
          </a:bodyPr>
          <a:lstStyle>
            <a:lvl1pPr algn="ctr">
              <a:defRPr sz="2399" b="0"/>
            </a:lvl1pPr>
          </a:lstStyle>
          <a:p>
            <a:r>
              <a:rPr lang="en-US"/>
              <a:t>Click to edit Master title style</a:t>
            </a:r>
            <a:endParaRPr lang="en-US" dirty="0"/>
          </a:p>
        </p:txBody>
      </p:sp>
      <p:sp>
        <p:nvSpPr>
          <p:cNvPr id="3" name="Content Placeholder 2"/>
          <p:cNvSpPr>
            <a:spLocks noGrp="1"/>
          </p:cNvSpPr>
          <p:nvPr>
            <p:ph idx="1"/>
          </p:nvPr>
        </p:nvSpPr>
        <p:spPr>
          <a:xfrm>
            <a:off x="4854369" y="609600"/>
            <a:ext cx="641025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557" y="2431518"/>
            <a:ext cx="3705924" cy="3359681"/>
          </a:xfrm>
        </p:spPr>
        <p:txBody>
          <a:bodyPr anchor="t">
            <a:normAutofit/>
          </a:bodyPr>
          <a:lstStyle>
            <a:lvl1pPr marL="0" indent="0" algn="ctr">
              <a:buNone/>
              <a:defRPr sz="16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773E145-61D1-492F-8450-01535747667E}" type="datetime1">
              <a:rPr lang="en-US" smtClean="0"/>
              <a:t>2/19/2024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5137D0E-4A4F-4307-8994-C1891D747D59}" type="slidenum">
              <a:rPr lang="en-US" smtClean="0"/>
              <a:pPr/>
              <a:t>‹#›</a:t>
            </a:fld>
            <a:endParaRPr lang="en-US" dirty="0"/>
          </a:p>
        </p:txBody>
      </p:sp>
    </p:spTree>
    <p:extLst>
      <p:ext uri="{BB962C8B-B14F-4D97-AF65-F5344CB8AC3E}">
        <p14:creationId xmlns:p14="http://schemas.microsoft.com/office/powerpoint/2010/main" val="1709221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1765" y="609600"/>
            <a:ext cx="3583233" cy="5204832"/>
          </a:xfrm>
          <a:prstGeom prst="rect">
            <a:avLst/>
          </a:prstGeom>
        </p:spPr>
      </p:pic>
      <p:sp>
        <p:nvSpPr>
          <p:cNvPr id="2" name="Title 1"/>
          <p:cNvSpPr>
            <a:spLocks noGrp="1"/>
          </p:cNvSpPr>
          <p:nvPr>
            <p:ph type="title"/>
          </p:nvPr>
        </p:nvSpPr>
        <p:spPr>
          <a:xfrm>
            <a:off x="913558" y="609923"/>
            <a:ext cx="5933403" cy="1829338"/>
          </a:xfrm>
        </p:spPr>
        <p:txBody>
          <a:bodyPr anchor="b">
            <a:noAutofit/>
          </a:bodyPr>
          <a:lstStyle>
            <a:lvl1pPr algn="ctr">
              <a:defRPr sz="3199"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0613" y="763702"/>
            <a:ext cx="3274898" cy="4912822"/>
          </a:xfrm>
          <a:effectLst>
            <a:outerShdw blurRad="38100" dist="25400" dir="4440000">
              <a:srgbClr val="000000">
                <a:alpha val="36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558" y="2439261"/>
            <a:ext cx="5933403" cy="3376134"/>
          </a:xfrm>
        </p:spPr>
        <p:txBody>
          <a:bodyPr anchor="t">
            <a:normAutofit/>
          </a:bodyPr>
          <a:lstStyle>
            <a:lvl1pPr marL="0" indent="0" algn="ctr">
              <a:buNone/>
              <a:defRPr sz="16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7551A3-CAF2-4A1D-9C74-19CA53862FBA}" type="datetime1">
              <a:rPr lang="en-US" smtClean="0"/>
              <a:t>2/19/2024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793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557" y="609600"/>
            <a:ext cx="10351066"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557" y="1732450"/>
            <a:ext cx="10351066"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6736" y="5883276"/>
            <a:ext cx="2742486"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pPr>
              <a:defRPr/>
            </a:pPr>
            <a:fld id="{F08E3BD6-2182-4190-83D9-15F47114EB99}" type="datetime1">
              <a:rPr lang="en-US" smtClean="0"/>
              <a:t>2/19/2024</a:t>
            </a:fld>
            <a:endParaRPr lang="en-US" dirty="0"/>
          </a:p>
        </p:txBody>
      </p:sp>
      <p:sp>
        <p:nvSpPr>
          <p:cNvPr id="5" name="Footer Placeholder 4"/>
          <p:cNvSpPr>
            <a:spLocks noGrp="1"/>
          </p:cNvSpPr>
          <p:nvPr>
            <p:ph type="ftr" sz="quarter" idx="3"/>
          </p:nvPr>
        </p:nvSpPr>
        <p:spPr>
          <a:xfrm>
            <a:off x="913558" y="5883276"/>
            <a:ext cx="6671127"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pPr>
              <a:defRPr/>
            </a:pPr>
            <a:endParaRPr lang="en-US" dirty="0"/>
          </a:p>
        </p:txBody>
      </p:sp>
      <p:sp>
        <p:nvSpPr>
          <p:cNvPr id="6" name="Slide Number Placeholder 5"/>
          <p:cNvSpPr>
            <a:spLocks noGrp="1"/>
          </p:cNvSpPr>
          <p:nvPr>
            <p:ph type="sldNum" sz="quarter" idx="4"/>
          </p:nvPr>
        </p:nvSpPr>
        <p:spPr>
          <a:xfrm>
            <a:off x="10511273" y="5883276"/>
            <a:ext cx="75334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pPr>
              <a:defRPr/>
            </a:pPr>
            <a:fld id="{4A995BEE-D57B-472F-8571-420E2B69AFE4}" type="slidenum">
              <a:rPr lang="en-US" altLang="en-US" smtClean="0"/>
              <a:pPr>
                <a:defRPr/>
              </a:pPr>
              <a:t>‹#›</a:t>
            </a:fld>
            <a:endParaRPr lang="en-US" altLang="en-US" dirty="0"/>
          </a:p>
        </p:txBody>
      </p:sp>
    </p:spTree>
    <p:extLst>
      <p:ext uri="{BB962C8B-B14F-4D97-AF65-F5344CB8AC3E}">
        <p14:creationId xmlns:p14="http://schemas.microsoft.com/office/powerpoint/2010/main" val="2966058133"/>
      </p:ext>
    </p:extLst>
  </p:cSld>
  <p:clrMap bg1="dk1" tx1="lt1" bg2="dk2" tx2="lt2" accent1="accent1" accent2="accent2" accent3="accent3" accent4="accent4" accent5="accent5" accent6="accent6" hlink="hlink" folHlink="folHlink"/>
  <p:sldLayoutIdLst>
    <p:sldLayoutId id="2147485496" r:id="rId1"/>
    <p:sldLayoutId id="2147485497" r:id="rId2"/>
    <p:sldLayoutId id="2147485498" r:id="rId3"/>
    <p:sldLayoutId id="2147485499" r:id="rId4"/>
    <p:sldLayoutId id="2147485500" r:id="rId5"/>
    <p:sldLayoutId id="2147485501" r:id="rId6"/>
    <p:sldLayoutId id="2147485502" r:id="rId7"/>
    <p:sldLayoutId id="2147485503" r:id="rId8"/>
    <p:sldLayoutId id="2147485504" r:id="rId9"/>
    <p:sldLayoutId id="2147485505" r:id="rId10"/>
    <p:sldLayoutId id="2147485506" r:id="rId11"/>
    <p:sldLayoutId id="2147485507" r:id="rId12"/>
    <p:sldLayoutId id="2147485508" r:id="rId13"/>
    <p:sldLayoutId id="2147485509" r:id="rId14"/>
    <p:sldLayoutId id="2147485510" r:id="rId15"/>
    <p:sldLayoutId id="2147485511" r:id="rId16"/>
    <p:sldLayoutId id="2147485512"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defTabSz="457063" rtl="0" eaLnBrk="1" latinLnBrk="0" hangingPunct="1">
        <a:spcBef>
          <a:spcPct val="0"/>
        </a:spcBef>
        <a:buNone/>
        <a:defRPr sz="39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797" indent="-305908" algn="l" defTabSz="457063" rtl="0" eaLnBrk="1" latinLnBrk="0" hangingPunct="1">
        <a:spcBef>
          <a:spcPct val="20000"/>
        </a:spcBef>
        <a:spcAft>
          <a:spcPts val="600"/>
        </a:spcAft>
        <a:buClr>
          <a:schemeClr val="tx2"/>
        </a:buClr>
        <a:buSzPct val="70000"/>
        <a:buFont typeface="Wingdings 2" charset="2"/>
        <a:buChar char=""/>
        <a:defRPr sz="19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784" indent="-269919" algn="l" defTabSz="457063" rtl="0" eaLnBrk="1" latinLnBrk="0" hangingPunct="1">
        <a:spcBef>
          <a:spcPct val="20000"/>
        </a:spcBef>
        <a:spcAft>
          <a:spcPts val="600"/>
        </a:spcAft>
        <a:buClr>
          <a:schemeClr val="tx2"/>
        </a:buClr>
        <a:buSzPct val="70000"/>
        <a:buFont typeface="Wingdings 2" charset="2"/>
        <a:buChar char=""/>
        <a:defRPr sz="17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692" indent="-215935" algn="l" defTabSz="457063"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584" indent="-215935"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498" indent="-215935"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3996"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079"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163"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5268"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microsoft.com/office/2018/10/relationships/comments" Target="../comments/modernComment_13D_F326089.xml"/><Relationship Id="rId7"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3.pn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148_E61D7AB2.xml"/><Relationship Id="rId7"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8.jpg"/></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microsoft.com/office/2018/10/relationships/comments" Target="../comments/modernComment_155_1BD13A7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134_A4BEC8B3.xm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43.jpg"/></Relationships>
</file>

<file path=ppt/slides/_rels/slide22.xml.rels><?xml version="1.0" encoding="UTF-8" standalone="yes"?>
<Relationships xmlns="http://schemas.openxmlformats.org/package/2006/relationships"><Relationship Id="rId3" Type="http://schemas.microsoft.com/office/2018/10/relationships/comments" Target="../comments/modernComment_139_6920E328.xml"/><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microsoft.com/office/2018/10/relationships/comments" Target="../comments/modernComment_135_D5F03225.xml"/><Relationship Id="rId7" Type="http://schemas.openxmlformats.org/officeDocument/2006/relationships/image" Target="../media/image46.jp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3.png"/><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microsoft.com/office/2018/10/relationships/comments" Target="../comments/modernComment_131_1CFEB576.xml"/><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microsoft.com/office/2018/10/relationships/comments" Target="../comments/modernComment_12E_B26BCED3.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microsoft.com/office/2018/10/relationships/comments" Target="../comments/modernComment_150_B303632E.xml"/><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microsoft.com/office/2018/10/relationships/comments" Target="../comments/modernComment_11D_F6B82FB.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47.jp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12.jpeg"/><Relationship Id="rId3" Type="http://schemas.microsoft.com/office/2018/10/relationships/comments" Target="../comments/modernComment_10D_F5D3AAD5.xml"/><Relationship Id="rId7" Type="http://schemas.openxmlformats.org/officeDocument/2006/relationships/diagramColors" Target="../diagrams/colors1.xml"/><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QuickStyle" Target="../diagrams/quickStyle1.xml"/><Relationship Id="rId11" Type="http://schemas.openxmlformats.org/officeDocument/2006/relationships/image" Target="../media/image10.png"/><Relationship Id="rId5" Type="http://schemas.openxmlformats.org/officeDocument/2006/relationships/diagramLayout" Target="../diagrams/layout1.xml"/><Relationship Id="rId10" Type="http://schemas.openxmlformats.org/officeDocument/2006/relationships/image" Target="../media/image9.png"/><Relationship Id="rId4" Type="http://schemas.openxmlformats.org/officeDocument/2006/relationships/diagramData" Target="../diagrams/data1.xml"/><Relationship Id="rId9" Type="http://schemas.openxmlformats.org/officeDocument/2006/relationships/image" Target="../media/image8.jpeg"/><Relationship Id="rId14" Type="http://schemas.openxmlformats.org/officeDocument/2006/relationships/image" Target="../media/image13.jpg"/></Relationships>
</file>

<file path=ppt/slides/_rels/slide30.xml.rels><?xml version="1.0" encoding="UTF-8" standalone="yes"?>
<Relationships xmlns="http://schemas.openxmlformats.org/package/2006/relationships"><Relationship Id="rId3" Type="http://schemas.microsoft.com/office/2018/10/relationships/comments" Target="../comments/modernComment_140_202E261C.xml"/><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microsoft.com/office/2007/relationships/hdphoto" Target="../media/hdphoto2.wdp"/><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g"/><Relationship Id="rId2" Type="http://schemas.microsoft.com/office/2018/10/relationships/comments" Target="../comments/modernComment_157_252ED82B.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microsoft.com/office/2018/10/relationships/comments" Target="../comments/modernComment_154_209A954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microsoft.com/office/2018/10/relationships/comments" Target="../comments/modernComment_130_3182479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9.jpeg"/><Relationship Id="rId4" Type="http://schemas.openxmlformats.org/officeDocument/2006/relationships/hyperlink" Target="https://cathedralpinesmd.colorado.gov/"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hyperlink" Target="portal.warrenmgmt.com"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s://citizenconnect.elpasoco.com/" TargetMode="External"/><Relationship Id="rId7"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3739" y="5166421"/>
            <a:ext cx="8443158" cy="883524"/>
          </a:xfrm>
        </p:spPr>
        <p:txBody>
          <a:bodyPr vert="horz" lIns="91440" tIns="45720" rIns="91440" bIns="45720" rtlCol="0" anchor="t">
            <a:normAutofit fontScale="90000"/>
          </a:bodyPr>
          <a:lstStyle/>
          <a:p>
            <a:pPr algn="r" defTabSz="914400"/>
            <a:r>
              <a:rPr lang="en-US" sz="2600" dirty="0">
                <a:solidFill>
                  <a:srgbClr val="FFFF00"/>
                </a:solidFill>
              </a:rPr>
              <a:t>Welcome to the Cathedral Pines Metro District Board’s</a:t>
            </a:r>
            <a:br>
              <a:rPr lang="en-US" sz="2600" dirty="0">
                <a:solidFill>
                  <a:srgbClr val="FFFF00"/>
                </a:solidFill>
              </a:rPr>
            </a:br>
            <a:r>
              <a:rPr lang="en-US" sz="2600" dirty="0">
                <a:solidFill>
                  <a:srgbClr val="FFFF00"/>
                </a:solidFill>
              </a:rPr>
              <a:t>Third Annual Resident Meeting!</a:t>
            </a:r>
          </a:p>
        </p:txBody>
      </p:sp>
      <p:sp>
        <p:nvSpPr>
          <p:cNvPr id="3" name="Subtitle 2"/>
          <p:cNvSpPr>
            <a:spLocks noGrp="1"/>
          </p:cNvSpPr>
          <p:nvPr>
            <p:ph type="body" sz="half" idx="2"/>
          </p:nvPr>
        </p:nvSpPr>
        <p:spPr>
          <a:xfrm>
            <a:off x="2132980" y="4752007"/>
            <a:ext cx="8283917" cy="414413"/>
          </a:xfrm>
        </p:spPr>
        <p:txBody>
          <a:bodyPr vert="horz" lIns="91440" tIns="0" rIns="91440" bIns="45720" rtlCol="0" anchor="b">
            <a:normAutofit/>
          </a:bodyPr>
          <a:lstStyle/>
          <a:p>
            <a:pPr algn="r" defTabSz="914400"/>
            <a:r>
              <a:rPr lang="en-US" sz="1800" dirty="0"/>
              <a:t>February 20, 2024</a:t>
            </a:r>
          </a:p>
        </p:txBody>
      </p:sp>
      <p:pic>
        <p:nvPicPr>
          <p:cNvPr id="8" name="Picture 7">
            <a:extLst>
              <a:ext uri="{FF2B5EF4-FFF2-40B4-BE49-F238E27FC236}">
                <a16:creationId xmlns:a16="http://schemas.microsoft.com/office/drawing/2014/main" id="{42563219-1D8F-EFA8-3025-335569F587C5}"/>
              </a:ext>
            </a:extLst>
          </p:cNvPr>
          <p:cNvPicPr>
            <a:picLocks noChangeAspect="1"/>
          </p:cNvPicPr>
          <p:nvPr/>
        </p:nvPicPr>
        <p:blipFill>
          <a:blip r:embed="rId3"/>
          <a:stretch>
            <a:fillRect/>
          </a:stretch>
        </p:blipFill>
        <p:spPr>
          <a:xfrm>
            <a:off x="2606239" y="-380164"/>
            <a:ext cx="6968742" cy="4741248"/>
          </a:xfrm>
          <a:prstGeom prst="rect">
            <a:avLst/>
          </a:prstGeom>
          <a:solidFill>
            <a:schemeClr val="bg2">
              <a:alpha val="42000"/>
            </a:schemeClr>
          </a:solidFill>
        </p:spPr>
      </p:pic>
    </p:spTree>
    <p:extLst>
      <p:ext uri="{BB962C8B-B14F-4D97-AF65-F5344CB8AC3E}">
        <p14:creationId xmlns:p14="http://schemas.microsoft.com/office/powerpoint/2010/main" val="45656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C26861-0DF8-0F6C-99D2-D58219389855}"/>
              </a:ext>
            </a:extLst>
          </p:cNvPr>
          <p:cNvSpPr>
            <a:spLocks noGrp="1"/>
          </p:cNvSpPr>
          <p:nvPr>
            <p:ph type="title"/>
          </p:nvPr>
        </p:nvSpPr>
        <p:spPr>
          <a:xfrm>
            <a:off x="447740" y="711200"/>
            <a:ext cx="5873323" cy="970450"/>
          </a:xfrm>
        </p:spPr>
        <p:txBody>
          <a:bodyPr>
            <a:normAutofit/>
          </a:bodyPr>
          <a:lstStyle/>
          <a:p>
            <a:r>
              <a:rPr lang="en-US" sz="2800" dirty="0"/>
              <a:t>Who Does What?</a:t>
            </a:r>
            <a:br>
              <a:rPr lang="en-US" sz="2800" dirty="0"/>
            </a:br>
            <a:r>
              <a:rPr lang="en-US" sz="2400" dirty="0">
                <a:solidFill>
                  <a:srgbClr val="FFFF00"/>
                </a:solidFill>
              </a:rPr>
              <a:t>United States Postal Service provides:</a:t>
            </a:r>
            <a:endParaRPr lang="en-US" sz="2800" dirty="0">
              <a:solidFill>
                <a:srgbClr val="FFFF00"/>
              </a:solidFill>
            </a:endParaRPr>
          </a:p>
        </p:txBody>
      </p:sp>
      <p:sp>
        <p:nvSpPr>
          <p:cNvPr id="4" name="Content Placeholder 3">
            <a:extLst>
              <a:ext uri="{FF2B5EF4-FFF2-40B4-BE49-F238E27FC236}">
                <a16:creationId xmlns:a16="http://schemas.microsoft.com/office/drawing/2014/main" id="{58BB476D-896C-414C-AACC-AA165CC6835A}"/>
              </a:ext>
            </a:extLst>
          </p:cNvPr>
          <p:cNvSpPr>
            <a:spLocks noGrp="1"/>
          </p:cNvSpPr>
          <p:nvPr>
            <p:ph sz="half" idx="1"/>
          </p:nvPr>
        </p:nvSpPr>
        <p:spPr>
          <a:xfrm>
            <a:off x="857607" y="2174960"/>
            <a:ext cx="5059179" cy="4058750"/>
          </a:xfrm>
        </p:spPr>
        <p:txBody>
          <a:bodyPr>
            <a:normAutofit/>
          </a:bodyPr>
          <a:lstStyle/>
          <a:p>
            <a:pPr>
              <a:spcBef>
                <a:spcPts val="400"/>
              </a:spcBef>
              <a:spcAft>
                <a:spcPts val="400"/>
              </a:spcAft>
            </a:pPr>
            <a:r>
              <a:rPr lang="en-US" sz="1800" dirty="0">
                <a:solidFill>
                  <a:srgbClr val="FFFF00"/>
                </a:solidFill>
                <a:effectLst/>
              </a:rPr>
              <a:t>Delivery of Mail </a:t>
            </a:r>
            <a:r>
              <a:rPr lang="en-US" sz="1800" dirty="0">
                <a:solidFill>
                  <a:schemeClr val="tx1">
                    <a:lumMod val="85000"/>
                  </a:schemeClr>
                </a:solidFill>
                <a:effectLst/>
              </a:rPr>
              <a:t>to our individual mail kiosk boxes</a:t>
            </a:r>
          </a:p>
          <a:p>
            <a:pPr>
              <a:spcBef>
                <a:spcPts val="400"/>
              </a:spcBef>
              <a:spcAft>
                <a:spcPts val="400"/>
              </a:spcAft>
            </a:pPr>
            <a:r>
              <a:rPr lang="en-US" sz="1800" dirty="0">
                <a:solidFill>
                  <a:srgbClr val="FFFF00"/>
                </a:solidFill>
                <a:effectLst/>
              </a:rPr>
              <a:t>Delivery of parcels </a:t>
            </a:r>
            <a:r>
              <a:rPr lang="en-US" sz="1800" dirty="0">
                <a:solidFill>
                  <a:schemeClr val="tx1">
                    <a:lumMod val="85000"/>
                  </a:schemeClr>
                </a:solidFill>
                <a:effectLst/>
              </a:rPr>
              <a:t>that do not fit in parcel lockers to homes within six blocks of kiosk</a:t>
            </a:r>
          </a:p>
          <a:p>
            <a:pPr lvl="1">
              <a:spcBef>
                <a:spcPts val="400"/>
              </a:spcBef>
              <a:spcAft>
                <a:spcPts val="400"/>
              </a:spcAft>
            </a:pPr>
            <a:r>
              <a:rPr lang="en-US" sz="1600" dirty="0">
                <a:solidFill>
                  <a:srgbClr val="FFFF00"/>
                </a:solidFill>
                <a:effectLst/>
              </a:rPr>
              <a:t>If home is outside six block radius, packages must be picked up at Briargate Post office</a:t>
            </a:r>
          </a:p>
          <a:p>
            <a:pPr>
              <a:spcBef>
                <a:spcPts val="400"/>
              </a:spcBef>
              <a:spcAft>
                <a:spcPts val="400"/>
              </a:spcAft>
            </a:pPr>
            <a:r>
              <a:rPr lang="en-US" sz="1800" dirty="0">
                <a:solidFill>
                  <a:srgbClr val="FFFF00"/>
                </a:solidFill>
                <a:effectLst/>
              </a:rPr>
              <a:t>Management of locks for mail lockers</a:t>
            </a:r>
          </a:p>
          <a:p>
            <a:pPr marL="449865" lvl="1" indent="0">
              <a:spcBef>
                <a:spcPts val="400"/>
              </a:spcBef>
              <a:spcAft>
                <a:spcPts val="400"/>
              </a:spcAft>
              <a:buNone/>
            </a:pPr>
            <a:endParaRPr lang="en-US" sz="1800" dirty="0">
              <a:solidFill>
                <a:srgbClr val="FFFF00"/>
              </a:solidFill>
              <a:effectLst/>
            </a:endParaRPr>
          </a:p>
          <a:p>
            <a:pPr marL="449865" lvl="1" indent="0">
              <a:spcBef>
                <a:spcPts val="400"/>
              </a:spcBef>
              <a:spcAft>
                <a:spcPts val="400"/>
              </a:spcAft>
              <a:buNone/>
            </a:pPr>
            <a:r>
              <a:rPr lang="en-US" sz="2000" dirty="0">
                <a:solidFill>
                  <a:srgbClr val="92D050"/>
                </a:solidFill>
                <a:effectLst/>
              </a:rPr>
              <a:t>Security of mail kiosk building is responsibility of community/Metro District </a:t>
            </a:r>
            <a:r>
              <a:rPr lang="en-US" sz="2000" dirty="0">
                <a:solidFill>
                  <a:schemeClr val="tx1">
                    <a:lumMod val="85000"/>
                  </a:schemeClr>
                </a:solidFill>
                <a:effectLst/>
              </a:rPr>
              <a:t>(more on this later)</a:t>
            </a:r>
            <a:endParaRPr lang="en-US" sz="2000" dirty="0">
              <a:solidFill>
                <a:srgbClr val="92D050"/>
              </a:solidFill>
              <a:effectLst/>
            </a:endParaRPr>
          </a:p>
          <a:p>
            <a:pPr marL="449865" lvl="1" indent="0">
              <a:spcBef>
                <a:spcPts val="400"/>
              </a:spcBef>
              <a:spcAft>
                <a:spcPts val="400"/>
              </a:spcAft>
              <a:buNone/>
            </a:pPr>
            <a:endParaRPr lang="en-US" sz="2000" dirty="0">
              <a:solidFill>
                <a:srgbClr val="92D050"/>
              </a:solidFill>
              <a:effectLst/>
            </a:endParaRPr>
          </a:p>
          <a:p>
            <a:pPr marL="36889" indent="0">
              <a:spcBef>
                <a:spcPts val="400"/>
              </a:spcBef>
              <a:spcAft>
                <a:spcPts val="400"/>
              </a:spcAft>
              <a:buNone/>
            </a:pPr>
            <a:endParaRPr lang="en-US" sz="1800" dirty="0">
              <a:solidFill>
                <a:srgbClr val="FFFF00"/>
              </a:solidFill>
              <a:effectLst/>
            </a:endParaRPr>
          </a:p>
        </p:txBody>
      </p:sp>
      <p:sp>
        <p:nvSpPr>
          <p:cNvPr id="5" name="Title 1">
            <a:extLst>
              <a:ext uri="{FF2B5EF4-FFF2-40B4-BE49-F238E27FC236}">
                <a16:creationId xmlns:a16="http://schemas.microsoft.com/office/drawing/2014/main" id="{6C4A6D75-7C06-2425-5200-DC2097DC989D}"/>
              </a:ext>
            </a:extLst>
          </p:cNvPr>
          <p:cNvSpPr txBox="1">
            <a:spLocks/>
          </p:cNvSpPr>
          <p:nvPr/>
        </p:nvSpPr>
        <p:spPr>
          <a:xfrm>
            <a:off x="721361" y="374860"/>
            <a:ext cx="5146402" cy="1205189"/>
          </a:xfrm>
          <a:prstGeom prst="rect">
            <a:avLst/>
          </a:prstGeom>
          <a:effectLst>
            <a:outerShdw blurRad="25400" dir="17880000">
              <a:srgbClr val="000000">
                <a:alpha val="46000"/>
              </a:srgbClr>
            </a:outerShdw>
          </a:effectLst>
        </p:spPr>
        <p:txBody>
          <a:bodyPr vert="horz" lIns="91440" tIns="45720" rIns="91440" bIns="45720" rtlCol="0" anchor="b">
            <a:normAutofit fontScale="97500"/>
          </a:bodyPr>
          <a:lstStyle>
            <a:lvl1pPr algn="ctr" defTabSz="457063" rtl="0" eaLnBrk="1" latinLnBrk="0" hangingPunct="1">
              <a:spcBef>
                <a:spcPct val="0"/>
              </a:spcBef>
              <a:buNone/>
              <a:defRPr sz="2399" b="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300" b="1" dirty="0">
              <a:solidFill>
                <a:srgbClr val="FFFF00"/>
              </a:solidFill>
            </a:endParaRPr>
          </a:p>
        </p:txBody>
      </p:sp>
      <p:pic>
        <p:nvPicPr>
          <p:cNvPr id="2050" name="Picture 2" descr="Slower U.S. mail standards take effect Friday | Reuters">
            <a:extLst>
              <a:ext uri="{FF2B5EF4-FFF2-40B4-BE49-F238E27FC236}">
                <a16:creationId xmlns:a16="http://schemas.microsoft.com/office/drawing/2014/main" id="{BC8E1DD1-CDE8-6103-5EAD-1529440FC30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889095" y="1419405"/>
            <a:ext cx="3139440" cy="22555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erson wearing a hat and sunglasses&#10;&#10;Description automatically generated">
            <a:extLst>
              <a:ext uri="{FF2B5EF4-FFF2-40B4-BE49-F238E27FC236}">
                <a16:creationId xmlns:a16="http://schemas.microsoft.com/office/drawing/2014/main" id="{031808EC-55BE-003E-30AE-B96F21FA34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5619" y="4204335"/>
            <a:ext cx="2591052" cy="2255520"/>
          </a:xfrm>
          <a:prstGeom prst="rect">
            <a:avLst/>
          </a:prstGeom>
        </p:spPr>
      </p:pic>
      <p:pic>
        <p:nvPicPr>
          <p:cNvPr id="2052" name="Picture 4" descr="Usps Pictures | Download Free Images on Unsplash">
            <a:extLst>
              <a:ext uri="{FF2B5EF4-FFF2-40B4-BE49-F238E27FC236}">
                <a16:creationId xmlns:a16="http://schemas.microsoft.com/office/drawing/2014/main" id="{2DCEC407-EB8F-7901-A946-1F7475ABAE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53195" y="3227070"/>
            <a:ext cx="2839351" cy="1954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27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44819" y="609599"/>
            <a:ext cx="5976516" cy="1104901"/>
          </a:xfrm>
        </p:spPr>
        <p:txBody>
          <a:bodyPr vert="horz" lIns="91440" tIns="45720" rIns="91440" bIns="45720" rtlCol="0" anchor="ctr">
            <a:normAutofit/>
          </a:bodyPr>
          <a:lstStyle/>
          <a:p>
            <a:pPr defTabSz="457200">
              <a:lnSpc>
                <a:spcPct val="90000"/>
              </a:lnSpc>
            </a:pPr>
            <a:r>
              <a:rPr lang="en-US" sz="2800" dirty="0">
                <a:solidFill>
                  <a:srgbClr val="FFFF00"/>
                </a:solidFill>
              </a:rPr>
              <a:t>2023 Metro District Accomplishments </a:t>
            </a:r>
            <a:br>
              <a:rPr lang="en-US" sz="2800" dirty="0">
                <a:solidFill>
                  <a:srgbClr val="FFFF00"/>
                </a:solidFill>
              </a:rPr>
            </a:br>
            <a:endParaRPr lang="en-US" sz="2800" dirty="0">
              <a:solidFill>
                <a:srgbClr val="FFFF00"/>
              </a:solidFill>
            </a:endParaRPr>
          </a:p>
        </p:txBody>
      </p:sp>
      <p:pic>
        <p:nvPicPr>
          <p:cNvPr id="19" name="Picture 18">
            <a:extLst>
              <a:ext uri="{FF2B5EF4-FFF2-40B4-BE49-F238E27FC236}">
                <a16:creationId xmlns:a16="http://schemas.microsoft.com/office/drawing/2014/main" id="{62BAB212-DAB9-409E-B759-E6AF9BF3B13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964" r="2807" b="1446"/>
          <a:stretch/>
        </p:blipFill>
        <p:spPr>
          <a:xfrm>
            <a:off x="-10646" y="1"/>
            <a:ext cx="4689310" cy="6858000"/>
          </a:xfrm>
          <a:prstGeom prst="rect">
            <a:avLst/>
          </a:prstGeom>
        </p:spPr>
      </p:pic>
      <p:pic>
        <p:nvPicPr>
          <p:cNvPr id="3" name="Picture 2">
            <a:extLst>
              <a:ext uri="{FF2B5EF4-FFF2-40B4-BE49-F238E27FC236}">
                <a16:creationId xmlns:a16="http://schemas.microsoft.com/office/drawing/2014/main" id="{7954F0CE-561B-9E30-A453-61B82752DC75}"/>
              </a:ext>
            </a:extLst>
          </p:cNvPr>
          <p:cNvPicPr>
            <a:picLocks noChangeAspect="1"/>
          </p:cNvPicPr>
          <p:nvPr/>
        </p:nvPicPr>
        <p:blipFill rotWithShape="1">
          <a:blip r:embed="rId6"/>
          <a:srcRect l="10364" r="7053" b="-2"/>
          <a:stretch/>
        </p:blipFill>
        <p:spPr>
          <a:xfrm>
            <a:off x="-10646" y="0"/>
            <a:ext cx="4570458" cy="4206230"/>
          </a:xfrm>
          <a:prstGeom prst="rect">
            <a:avLst/>
          </a:prstGeom>
        </p:spPr>
      </p:pic>
      <p:pic>
        <p:nvPicPr>
          <p:cNvPr id="4" name="Picture 3" descr="Text&#10;&#10;Description automatically generated with medium confidence">
            <a:extLst>
              <a:ext uri="{FF2B5EF4-FFF2-40B4-BE49-F238E27FC236}">
                <a16:creationId xmlns:a16="http://schemas.microsoft.com/office/drawing/2014/main" id="{CE1B7D5D-22D6-9099-D507-889A63E5995F}"/>
              </a:ext>
            </a:extLst>
          </p:cNvPr>
          <p:cNvPicPr>
            <a:picLocks noChangeAspect="1"/>
          </p:cNvPicPr>
          <p:nvPr/>
        </p:nvPicPr>
        <p:blipFill rotWithShape="1">
          <a:blip r:embed="rId7">
            <a:extLst>
              <a:ext uri="{28A0092B-C50C-407E-A947-70E740481C1C}">
                <a14:useLocalDpi xmlns:a14="http://schemas.microsoft.com/office/drawing/2010/main" val="0"/>
              </a:ext>
            </a:extLst>
          </a:blip>
          <a:srcRect t="15312" r="1" b="6322"/>
          <a:stretch/>
        </p:blipFill>
        <p:spPr>
          <a:xfrm>
            <a:off x="-10646" y="4322618"/>
            <a:ext cx="4570458" cy="2535382"/>
          </a:xfrm>
          <a:prstGeom prst="rect">
            <a:avLst/>
          </a:prstGeom>
        </p:spPr>
      </p:pic>
      <p:sp>
        <p:nvSpPr>
          <p:cNvPr id="14" name="Content Placeholder 2">
            <a:extLst>
              <a:ext uri="{FF2B5EF4-FFF2-40B4-BE49-F238E27FC236}">
                <a16:creationId xmlns:a16="http://schemas.microsoft.com/office/drawing/2014/main" id="{41772933-D23F-47F0-985F-24D7EB4BC454}"/>
              </a:ext>
            </a:extLst>
          </p:cNvPr>
          <p:cNvSpPr>
            <a:spLocks noGrp="1"/>
          </p:cNvSpPr>
          <p:nvPr>
            <p:ph sz="half" idx="1"/>
          </p:nvPr>
        </p:nvSpPr>
        <p:spPr>
          <a:xfrm>
            <a:off x="5144819" y="1828801"/>
            <a:ext cx="5976516" cy="3866048"/>
          </a:xfrm>
        </p:spPr>
        <p:txBody>
          <a:bodyPr vert="horz" lIns="91440" tIns="45720" rIns="91440" bIns="45720" rtlCol="0" anchor="t">
            <a:normAutofit/>
          </a:bodyPr>
          <a:lstStyle/>
          <a:p>
            <a:pPr defTabSz="457200"/>
            <a:r>
              <a:rPr lang="en-US" sz="1700" b="1"/>
              <a:t>Trails and Maintenance</a:t>
            </a:r>
          </a:p>
          <a:p>
            <a:pPr lvl="1" defTabSz="457200">
              <a:buFont typeface="Wingdings 2" charset="2"/>
              <a:buChar char="Ø"/>
            </a:pPr>
            <a:r>
              <a:rPr lang="en-US" sz="1700"/>
              <a:t>Pond liner repaired and shoreline rebuilt on lower pond</a:t>
            </a:r>
          </a:p>
          <a:p>
            <a:pPr lvl="1" defTabSz="457200">
              <a:buFont typeface="Wingdings 2" charset="2"/>
              <a:buChar char="Ø"/>
            </a:pPr>
            <a:r>
              <a:rPr lang="en-US" sz="1700"/>
              <a:t>Cleared a channel for water into the lower pond</a:t>
            </a:r>
          </a:p>
          <a:p>
            <a:pPr lvl="1" defTabSz="457200">
              <a:buFont typeface="Wingdings 2" charset="2"/>
              <a:buChar char="Ø"/>
            </a:pPr>
            <a:r>
              <a:rPr lang="en-US" sz="1700"/>
              <a:t>Cleared the cattails and dirt from the north water features</a:t>
            </a:r>
          </a:p>
          <a:p>
            <a:pPr lvl="1" defTabSz="457200">
              <a:buFont typeface="Wingdings 2" charset="2"/>
              <a:buChar char="Ø"/>
            </a:pPr>
            <a:r>
              <a:rPr lang="en-US" sz="1700"/>
              <a:t>Restoration of native vegetation north of Vessey</a:t>
            </a:r>
          </a:p>
          <a:p>
            <a:pPr lvl="1" defTabSz="457200">
              <a:buFont typeface="Wingdings 2" charset="2"/>
              <a:buChar char="Ø"/>
            </a:pPr>
            <a:r>
              <a:rPr lang="en-US" sz="1700"/>
              <a:t>New connecting path in the Milam median</a:t>
            </a:r>
          </a:p>
          <a:p>
            <a:pPr lvl="1" defTabSz="457200">
              <a:buFont typeface="Wingdings 2" charset="2"/>
              <a:buChar char="Ø"/>
            </a:pPr>
            <a:r>
              <a:rPr lang="en-US" sz="1700"/>
              <a:t>Removed dead trees</a:t>
            </a:r>
          </a:p>
          <a:p>
            <a:pPr lvl="1" defTabSz="457200">
              <a:buFont typeface="Wingdings 2" charset="2"/>
              <a:buChar char="Ø"/>
            </a:pPr>
            <a:r>
              <a:rPr lang="en-US" sz="1700"/>
              <a:t>Re-routed trail between Lodge and Mail kiosk</a:t>
            </a:r>
          </a:p>
          <a:p>
            <a:pPr lvl="1" defTabSz="457200">
              <a:buFont typeface="Wingdings 2" charset="2"/>
              <a:buChar char="Ø"/>
            </a:pPr>
            <a:r>
              <a:rPr lang="en-US" sz="1700"/>
              <a:t>Repaired erosion damage to trails*</a:t>
            </a:r>
          </a:p>
          <a:p>
            <a:pPr marL="0" indent="0" defTabSz="457200">
              <a:buFont typeface="Wingdings 2" charset="2"/>
              <a:buNone/>
            </a:pPr>
            <a:endParaRPr lang="en-US" sz="1700" b="1"/>
          </a:p>
          <a:p>
            <a:pPr marL="457063" lvl="1" indent="0" defTabSz="457200">
              <a:buFont typeface="Wingdings 2" charset="2"/>
              <a:buNone/>
            </a:pPr>
            <a:endParaRPr lang="en-US" sz="1700" b="1"/>
          </a:p>
        </p:txBody>
      </p:sp>
    </p:spTree>
    <p:extLst>
      <p:ext uri="{BB962C8B-B14F-4D97-AF65-F5344CB8AC3E}">
        <p14:creationId xmlns:p14="http://schemas.microsoft.com/office/powerpoint/2010/main" val="25495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812" y="646275"/>
            <a:ext cx="10591802" cy="685800"/>
          </a:xfrm>
        </p:spPr>
        <p:txBody>
          <a:bodyPr anchor="b">
            <a:noAutofit/>
          </a:bodyPr>
          <a:lstStyle/>
          <a:p>
            <a:pPr algn="r"/>
            <a:r>
              <a:rPr lang="en-US" sz="3600" dirty="0">
                <a:solidFill>
                  <a:srgbClr val="FFFF00"/>
                </a:solidFill>
              </a:rPr>
              <a:t>2024 Metro District Objectives</a:t>
            </a:r>
            <a:br>
              <a:rPr lang="en-US" sz="3600" dirty="0">
                <a:solidFill>
                  <a:srgbClr val="FFFF00"/>
                </a:solidFill>
              </a:rPr>
            </a:br>
            <a:endParaRPr lang="en-US" sz="3600" dirty="0">
              <a:solidFill>
                <a:srgbClr val="FFFF00"/>
              </a:solidFill>
            </a:endParaRPr>
          </a:p>
        </p:txBody>
      </p:sp>
      <p:sp>
        <p:nvSpPr>
          <p:cNvPr id="14" name="Content Placeholder 2">
            <a:extLst>
              <a:ext uri="{FF2B5EF4-FFF2-40B4-BE49-F238E27FC236}">
                <a16:creationId xmlns:a16="http://schemas.microsoft.com/office/drawing/2014/main" id="{41772933-D23F-47F0-985F-24D7EB4BC454}"/>
              </a:ext>
            </a:extLst>
          </p:cNvPr>
          <p:cNvSpPr>
            <a:spLocks noGrp="1"/>
          </p:cNvSpPr>
          <p:nvPr>
            <p:ph sz="half" idx="1"/>
          </p:nvPr>
        </p:nvSpPr>
        <p:spPr>
          <a:xfrm>
            <a:off x="272107" y="1454004"/>
            <a:ext cx="4278122" cy="4191000"/>
          </a:xfrm>
        </p:spPr>
        <p:txBody>
          <a:bodyPr>
            <a:normAutofit/>
          </a:bodyPr>
          <a:lstStyle/>
          <a:p>
            <a:pPr defTabSz="457200"/>
            <a:r>
              <a:rPr lang="en-US" sz="2800" b="1" dirty="0">
                <a:solidFill>
                  <a:schemeClr val="accent2">
                    <a:lumMod val="20000"/>
                    <a:lumOff val="80000"/>
                  </a:schemeClr>
                </a:solidFill>
              </a:rPr>
              <a:t>Trails and Maintenance</a:t>
            </a:r>
          </a:p>
          <a:p>
            <a:pPr lvl="1" defTabSz="457200">
              <a:buFont typeface="Wingdings" panose="05000000000000000000" pitchFamily="2" charset="2"/>
              <a:buChar char="Ø"/>
            </a:pPr>
            <a:r>
              <a:rPr lang="en-US" sz="1800" dirty="0">
                <a:solidFill>
                  <a:schemeClr val="accent2">
                    <a:lumMod val="20000"/>
                    <a:lumOff val="80000"/>
                  </a:schemeClr>
                </a:solidFill>
              </a:rPr>
              <a:t>Erosion repair and re-routing the trail south of the </a:t>
            </a:r>
            <a:r>
              <a:rPr lang="en-US" sz="1800" dirty="0" err="1">
                <a:solidFill>
                  <a:schemeClr val="accent2">
                    <a:lumMod val="20000"/>
                    <a:lumOff val="80000"/>
                  </a:schemeClr>
                </a:solidFill>
              </a:rPr>
              <a:t>Millhaven</a:t>
            </a:r>
            <a:r>
              <a:rPr lang="en-US" sz="1800" dirty="0">
                <a:solidFill>
                  <a:schemeClr val="accent2">
                    <a:lumMod val="20000"/>
                    <a:lumOff val="80000"/>
                  </a:schemeClr>
                </a:solidFill>
              </a:rPr>
              <a:t> island</a:t>
            </a:r>
          </a:p>
          <a:p>
            <a:pPr lvl="1" defTabSz="457200">
              <a:buFont typeface="Wingdings" panose="05000000000000000000" pitchFamily="2" charset="2"/>
              <a:buChar char="Ø"/>
            </a:pPr>
            <a:r>
              <a:rPr lang="en-US" sz="1800" dirty="0">
                <a:solidFill>
                  <a:schemeClr val="accent2">
                    <a:lumMod val="20000"/>
                    <a:lumOff val="80000"/>
                  </a:schemeClr>
                </a:solidFill>
              </a:rPr>
              <a:t>Remove grass and widen trail from Milam to the perimeter trail</a:t>
            </a:r>
          </a:p>
          <a:p>
            <a:pPr lvl="1" defTabSz="457200">
              <a:buFont typeface="Wingdings" panose="05000000000000000000" pitchFamily="2" charset="2"/>
              <a:buChar char="Ø"/>
            </a:pPr>
            <a:r>
              <a:rPr lang="en-US" sz="1800" dirty="0">
                <a:solidFill>
                  <a:schemeClr val="accent2">
                    <a:lumMod val="20000"/>
                    <a:lumOff val="80000"/>
                  </a:schemeClr>
                </a:solidFill>
              </a:rPr>
              <a:t>Bridge decking maintenance</a:t>
            </a:r>
          </a:p>
          <a:p>
            <a:pPr lvl="1" defTabSz="457200">
              <a:buFont typeface="Wingdings" panose="05000000000000000000" pitchFamily="2" charset="2"/>
              <a:buChar char="Ø"/>
            </a:pPr>
            <a:r>
              <a:rPr lang="en-US" sz="1800" dirty="0">
                <a:solidFill>
                  <a:schemeClr val="accent2">
                    <a:lumMod val="20000"/>
                    <a:lumOff val="80000"/>
                  </a:schemeClr>
                </a:solidFill>
              </a:rPr>
              <a:t>Erosion and weather maintenance</a:t>
            </a:r>
          </a:p>
          <a:p>
            <a:pPr lvl="1" defTabSz="457200">
              <a:buFont typeface="Wingdings" panose="05000000000000000000" pitchFamily="2" charset="2"/>
              <a:buChar char="Ø"/>
            </a:pPr>
            <a:r>
              <a:rPr lang="en-US" sz="1800" dirty="0">
                <a:solidFill>
                  <a:schemeClr val="accent2">
                    <a:lumMod val="20000"/>
                    <a:lumOff val="80000"/>
                  </a:schemeClr>
                </a:solidFill>
              </a:rPr>
              <a:t>Remove dead trees</a:t>
            </a:r>
          </a:p>
          <a:p>
            <a:pPr marL="0" indent="0">
              <a:buNone/>
            </a:pPr>
            <a:endParaRPr lang="en-US" sz="1800" b="1" dirty="0"/>
          </a:p>
          <a:p>
            <a:pPr marL="457063" lvl="1" indent="0">
              <a:buNone/>
            </a:pPr>
            <a:endParaRPr lang="en-US" sz="2601" b="1" dirty="0"/>
          </a:p>
        </p:txBody>
      </p:sp>
      <p:pic>
        <p:nvPicPr>
          <p:cNvPr id="3" name="Picture 2">
            <a:extLst>
              <a:ext uri="{FF2B5EF4-FFF2-40B4-BE49-F238E27FC236}">
                <a16:creationId xmlns:a16="http://schemas.microsoft.com/office/drawing/2014/main" id="{1A7BDC15-3F38-0FE7-23A4-B9C2D40D77F5}"/>
              </a:ext>
            </a:extLst>
          </p:cNvPr>
          <p:cNvPicPr>
            <a:picLocks noChangeAspect="1"/>
          </p:cNvPicPr>
          <p:nvPr/>
        </p:nvPicPr>
        <p:blipFill>
          <a:blip r:embed="rId3"/>
          <a:stretch>
            <a:fillRect/>
          </a:stretch>
        </p:blipFill>
        <p:spPr>
          <a:xfrm>
            <a:off x="4623416" y="905989"/>
            <a:ext cx="7194771" cy="5411166"/>
          </a:xfrm>
          <a:prstGeom prst="rect">
            <a:avLst/>
          </a:prstGeom>
        </p:spPr>
      </p:pic>
    </p:spTree>
    <p:extLst>
      <p:ext uri="{BB962C8B-B14F-4D97-AF65-F5344CB8AC3E}">
        <p14:creationId xmlns:p14="http://schemas.microsoft.com/office/powerpoint/2010/main" val="176513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0BB61-8E19-8A15-8E0B-7C9088DBCD9E}"/>
              </a:ext>
            </a:extLst>
          </p:cNvPr>
          <p:cNvSpPr>
            <a:spLocks noGrp="1"/>
          </p:cNvSpPr>
          <p:nvPr>
            <p:ph type="title"/>
          </p:nvPr>
        </p:nvSpPr>
        <p:spPr>
          <a:xfrm>
            <a:off x="918879" y="2943775"/>
            <a:ext cx="10351066" cy="970450"/>
          </a:xfrm>
        </p:spPr>
        <p:txBody>
          <a:bodyPr>
            <a:normAutofit fontScale="90000"/>
          </a:bodyPr>
          <a:lstStyle/>
          <a:p>
            <a:r>
              <a:rPr lang="en-US" sz="6000" dirty="0"/>
              <a:t>Thank you Ecton!</a:t>
            </a:r>
          </a:p>
        </p:txBody>
      </p:sp>
    </p:spTree>
    <p:extLst>
      <p:ext uri="{BB962C8B-B14F-4D97-AF65-F5344CB8AC3E}">
        <p14:creationId xmlns:p14="http://schemas.microsoft.com/office/powerpoint/2010/main" val="93104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828" y="913645"/>
            <a:ext cx="10591802" cy="561474"/>
          </a:xfrm>
        </p:spPr>
        <p:txBody>
          <a:bodyPr anchor="b">
            <a:noAutofit/>
          </a:bodyPr>
          <a:lstStyle/>
          <a:p>
            <a:pPr algn="r"/>
            <a:r>
              <a:rPr lang="en-US" sz="3600" dirty="0">
                <a:solidFill>
                  <a:srgbClr val="FFFF00"/>
                </a:solidFill>
              </a:rPr>
              <a:t>2023 Metro District Accomplishments </a:t>
            </a:r>
            <a:br>
              <a:rPr lang="en-US" sz="3600" dirty="0">
                <a:solidFill>
                  <a:srgbClr val="FFFF00"/>
                </a:solidFill>
              </a:rPr>
            </a:br>
            <a:endParaRPr lang="en-US" sz="3600" dirty="0">
              <a:solidFill>
                <a:srgbClr val="FFFF00"/>
              </a:solidFill>
            </a:endParaRPr>
          </a:p>
        </p:txBody>
      </p:sp>
      <p:sp>
        <p:nvSpPr>
          <p:cNvPr id="14" name="Content Placeholder 2">
            <a:extLst>
              <a:ext uri="{FF2B5EF4-FFF2-40B4-BE49-F238E27FC236}">
                <a16:creationId xmlns:a16="http://schemas.microsoft.com/office/drawing/2014/main" id="{41772933-D23F-47F0-985F-24D7EB4BC454}"/>
              </a:ext>
            </a:extLst>
          </p:cNvPr>
          <p:cNvSpPr>
            <a:spLocks noGrp="1"/>
          </p:cNvSpPr>
          <p:nvPr>
            <p:ph sz="half" idx="1"/>
          </p:nvPr>
        </p:nvSpPr>
        <p:spPr>
          <a:xfrm>
            <a:off x="248624" y="1056640"/>
            <a:ext cx="5715000" cy="5512835"/>
          </a:xfrm>
        </p:spPr>
        <p:txBody>
          <a:bodyPr>
            <a:normAutofit fontScale="25000" lnSpcReduction="20000"/>
          </a:bodyPr>
          <a:lstStyle/>
          <a:p>
            <a:r>
              <a:rPr lang="en-US" sz="11200" b="1" dirty="0"/>
              <a:t>Lodge Operations</a:t>
            </a:r>
          </a:p>
          <a:p>
            <a:pPr lvl="1">
              <a:buFont typeface="Wingdings" panose="05000000000000000000" pitchFamily="2" charset="2"/>
              <a:buChar char="Ø"/>
            </a:pPr>
            <a:r>
              <a:rPr lang="en-US" sz="7200" dirty="0">
                <a:solidFill>
                  <a:srgbClr val="FFFF00"/>
                </a:solidFill>
              </a:rPr>
              <a:t>Hired new Lodge Manager </a:t>
            </a:r>
            <a:r>
              <a:rPr lang="en-US" sz="7200" dirty="0"/>
              <a:t>in February 2023</a:t>
            </a:r>
          </a:p>
          <a:p>
            <a:pPr lvl="1">
              <a:buFont typeface="Wingdings" panose="05000000000000000000" pitchFamily="2" charset="2"/>
              <a:buChar char="Ø"/>
            </a:pPr>
            <a:r>
              <a:rPr lang="en-US" sz="7200" dirty="0">
                <a:solidFill>
                  <a:srgbClr val="FFFF00"/>
                </a:solidFill>
              </a:rPr>
              <a:t>Developed new marketing plan </a:t>
            </a:r>
            <a:r>
              <a:rPr lang="en-US" sz="7200" dirty="0"/>
              <a:t>to reflect change in the manner in which venues are sought</a:t>
            </a:r>
          </a:p>
          <a:p>
            <a:pPr lvl="1">
              <a:buFont typeface="Wingdings" panose="05000000000000000000" pitchFamily="2" charset="2"/>
              <a:buChar char="Ø"/>
            </a:pPr>
            <a:r>
              <a:rPr lang="en-US" sz="7200" dirty="0">
                <a:solidFill>
                  <a:srgbClr val="FFFF00"/>
                </a:solidFill>
              </a:rPr>
              <a:t>Hired third-party consultant </a:t>
            </a:r>
            <a:r>
              <a:rPr lang="en-US" sz="7200" dirty="0"/>
              <a:t>to improve online presence, including:</a:t>
            </a:r>
          </a:p>
          <a:p>
            <a:pPr lvl="2">
              <a:buFont typeface="Wingdings" panose="05000000000000000000" pitchFamily="2" charset="2"/>
              <a:buChar char="Ø"/>
            </a:pPr>
            <a:r>
              <a:rPr lang="en-US" sz="7200" dirty="0"/>
              <a:t>Redesign of website, including addition of video tour of facility</a:t>
            </a:r>
          </a:p>
          <a:p>
            <a:pPr lvl="2">
              <a:buFont typeface="Wingdings" panose="05000000000000000000" pitchFamily="2" charset="2"/>
              <a:buChar char="Ø"/>
            </a:pPr>
            <a:r>
              <a:rPr lang="en-US" sz="7200" dirty="0"/>
              <a:t>New emphasis on business-related bookings and End of Life Celebrations</a:t>
            </a:r>
          </a:p>
          <a:p>
            <a:pPr lvl="2">
              <a:buFont typeface="Wingdings" panose="05000000000000000000" pitchFamily="2" charset="2"/>
              <a:buChar char="Ø"/>
            </a:pPr>
            <a:r>
              <a:rPr lang="en-US" sz="7200" dirty="0"/>
              <a:t>Developed Google, Facebook outreach programs</a:t>
            </a:r>
          </a:p>
          <a:p>
            <a:pPr lvl="1">
              <a:buFont typeface="Wingdings" panose="05000000000000000000" pitchFamily="2" charset="2"/>
              <a:buChar char="Ø"/>
            </a:pPr>
            <a:r>
              <a:rPr lang="en-US" sz="7200" dirty="0">
                <a:solidFill>
                  <a:srgbClr val="FFFF00"/>
                </a:solidFill>
              </a:rPr>
              <a:t>Causes of bookings shortfall vs. budget; </a:t>
            </a:r>
          </a:p>
          <a:p>
            <a:pPr lvl="2">
              <a:buFont typeface="Wingdings" panose="05000000000000000000" pitchFamily="2" charset="2"/>
              <a:buChar char="Ø"/>
            </a:pPr>
            <a:r>
              <a:rPr lang="en-US" sz="7200" dirty="0"/>
              <a:t>Management change early in year</a:t>
            </a:r>
          </a:p>
          <a:p>
            <a:pPr lvl="2">
              <a:buFont typeface="Wingdings" panose="05000000000000000000" pitchFamily="2" charset="2"/>
              <a:buChar char="Ø"/>
            </a:pPr>
            <a:r>
              <a:rPr lang="en-US" sz="7200" dirty="0"/>
              <a:t>Transition out of COVID</a:t>
            </a:r>
          </a:p>
          <a:p>
            <a:pPr lvl="2">
              <a:buFont typeface="Wingdings" panose="05000000000000000000" pitchFamily="2" charset="2"/>
              <a:buChar char="Ø"/>
            </a:pPr>
            <a:r>
              <a:rPr lang="en-US" sz="7200" dirty="0"/>
              <a:t>Bookings take place year in advance </a:t>
            </a:r>
          </a:p>
          <a:p>
            <a:pPr marL="1169649" lvl="3" indent="0">
              <a:buNone/>
            </a:pPr>
            <a:r>
              <a:rPr lang="en-US" sz="7200" dirty="0"/>
              <a:t>	(result of 2023 bookings seen in 2024)</a:t>
            </a:r>
          </a:p>
          <a:p>
            <a:pPr lvl="2">
              <a:buFont typeface="Wingdings" panose="05000000000000000000" pitchFamily="2" charset="2"/>
              <a:buChar char="Ø"/>
            </a:pPr>
            <a:endParaRPr lang="en-US" sz="2900" dirty="0"/>
          </a:p>
          <a:p>
            <a:pPr marL="449865" lvl="1" indent="0" algn="ctr">
              <a:buNone/>
            </a:pPr>
            <a:r>
              <a:rPr lang="en-US" sz="2900" dirty="0"/>
              <a:t>(continued)</a:t>
            </a:r>
            <a:endParaRPr lang="en-US" sz="1800" dirty="0"/>
          </a:p>
        </p:txBody>
      </p:sp>
      <p:pic>
        <p:nvPicPr>
          <p:cNvPr id="5" name="Picture 4" descr="A picture containing outdoor, tree, grass, house&#10;&#10;Description automatically generated">
            <a:extLst>
              <a:ext uri="{FF2B5EF4-FFF2-40B4-BE49-F238E27FC236}">
                <a16:creationId xmlns:a16="http://schemas.microsoft.com/office/drawing/2014/main" id="{AD199F6A-D429-5048-C86F-3538B495A2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4387" y="1761163"/>
            <a:ext cx="5715000" cy="3810000"/>
          </a:xfrm>
          <a:prstGeom prst="rect">
            <a:avLst/>
          </a:prstGeom>
        </p:spPr>
      </p:pic>
    </p:spTree>
    <p:extLst>
      <p:ext uri="{BB962C8B-B14F-4D97-AF65-F5344CB8AC3E}">
        <p14:creationId xmlns:p14="http://schemas.microsoft.com/office/powerpoint/2010/main" val="601101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133" y="940806"/>
            <a:ext cx="10591802" cy="561474"/>
          </a:xfrm>
        </p:spPr>
        <p:txBody>
          <a:bodyPr anchor="b">
            <a:noAutofit/>
          </a:bodyPr>
          <a:lstStyle/>
          <a:p>
            <a:pPr algn="r"/>
            <a:r>
              <a:rPr lang="en-US" sz="3600" dirty="0">
                <a:solidFill>
                  <a:srgbClr val="FFFF00"/>
                </a:solidFill>
              </a:rPr>
              <a:t>2023 Metro District Accomplishments </a:t>
            </a:r>
            <a:br>
              <a:rPr lang="en-US" sz="3600" dirty="0">
                <a:solidFill>
                  <a:srgbClr val="FFFF00"/>
                </a:solidFill>
              </a:rPr>
            </a:br>
            <a:endParaRPr lang="en-US" sz="3600" dirty="0">
              <a:solidFill>
                <a:srgbClr val="FFFF00"/>
              </a:solidFill>
            </a:endParaRPr>
          </a:p>
        </p:txBody>
      </p:sp>
      <p:sp>
        <p:nvSpPr>
          <p:cNvPr id="14" name="Content Placeholder 2">
            <a:extLst>
              <a:ext uri="{FF2B5EF4-FFF2-40B4-BE49-F238E27FC236}">
                <a16:creationId xmlns:a16="http://schemas.microsoft.com/office/drawing/2014/main" id="{41772933-D23F-47F0-985F-24D7EB4BC454}"/>
              </a:ext>
            </a:extLst>
          </p:cNvPr>
          <p:cNvSpPr>
            <a:spLocks noGrp="1"/>
          </p:cNvSpPr>
          <p:nvPr>
            <p:ph sz="half" idx="1"/>
          </p:nvPr>
        </p:nvSpPr>
        <p:spPr>
          <a:xfrm>
            <a:off x="393412" y="1376039"/>
            <a:ext cx="4962426" cy="4740676"/>
          </a:xfrm>
        </p:spPr>
        <p:txBody>
          <a:bodyPr>
            <a:normAutofit/>
          </a:bodyPr>
          <a:lstStyle/>
          <a:p>
            <a:r>
              <a:rPr lang="en-US" sz="2800" b="1" dirty="0"/>
              <a:t>Lodge Improvements</a:t>
            </a:r>
          </a:p>
          <a:p>
            <a:pPr lvl="1">
              <a:buFont typeface="Wingdings" panose="05000000000000000000" pitchFamily="2" charset="2"/>
              <a:buChar char="Ø"/>
            </a:pPr>
            <a:r>
              <a:rPr lang="en-US" sz="1800" dirty="0">
                <a:solidFill>
                  <a:srgbClr val="FFFF00"/>
                </a:solidFill>
              </a:rPr>
              <a:t>Upgraded </a:t>
            </a:r>
            <a:r>
              <a:rPr lang="en-US" sz="1800" dirty="0" err="1">
                <a:solidFill>
                  <a:srgbClr val="FFFF00"/>
                </a:solidFill>
              </a:rPr>
              <a:t>Mens</a:t>
            </a:r>
            <a:r>
              <a:rPr lang="en-US" sz="1800" dirty="0">
                <a:solidFill>
                  <a:srgbClr val="FFFF00"/>
                </a:solidFill>
              </a:rPr>
              <a:t> and </a:t>
            </a:r>
            <a:r>
              <a:rPr lang="en-US" sz="1800" dirty="0" err="1">
                <a:solidFill>
                  <a:srgbClr val="FFFF00"/>
                </a:solidFill>
              </a:rPr>
              <a:t>Womens</a:t>
            </a:r>
            <a:r>
              <a:rPr lang="en-US" sz="1800" dirty="0">
                <a:solidFill>
                  <a:srgbClr val="FFFF00"/>
                </a:solidFill>
              </a:rPr>
              <a:t> Restrooms</a:t>
            </a:r>
            <a:r>
              <a:rPr lang="en-US" sz="1800" dirty="0"/>
              <a:t>, including addition of Baby Changing Station </a:t>
            </a:r>
          </a:p>
          <a:p>
            <a:pPr lvl="1">
              <a:buFont typeface="Wingdings" panose="05000000000000000000" pitchFamily="2" charset="2"/>
              <a:buChar char="Ø"/>
            </a:pPr>
            <a:r>
              <a:rPr lang="en-US" sz="1800" dirty="0">
                <a:solidFill>
                  <a:srgbClr val="FFFF00"/>
                </a:solidFill>
              </a:rPr>
              <a:t>Replaced security and fire alarm systems</a:t>
            </a:r>
          </a:p>
          <a:p>
            <a:pPr lvl="1">
              <a:buFont typeface="Wingdings" panose="05000000000000000000" pitchFamily="2" charset="2"/>
              <a:buChar char="Ø"/>
            </a:pPr>
            <a:r>
              <a:rPr lang="en-US" sz="1800" dirty="0">
                <a:solidFill>
                  <a:srgbClr val="FFFF00"/>
                </a:solidFill>
              </a:rPr>
              <a:t>Installed outdoor audio system </a:t>
            </a:r>
            <a:r>
              <a:rPr lang="en-US" sz="1800" dirty="0"/>
              <a:t>for patio ceremonies</a:t>
            </a:r>
          </a:p>
          <a:p>
            <a:pPr lvl="1">
              <a:buFont typeface="Wingdings" panose="05000000000000000000" pitchFamily="2" charset="2"/>
              <a:buChar char="Ø"/>
            </a:pPr>
            <a:r>
              <a:rPr lang="en-US" sz="1800" dirty="0">
                <a:solidFill>
                  <a:srgbClr val="FFFF00"/>
                </a:solidFill>
              </a:rPr>
              <a:t>Installed holiday lighting </a:t>
            </a:r>
            <a:r>
              <a:rPr lang="en-US" sz="1800" dirty="0"/>
              <a:t>on Lodge exterior</a:t>
            </a:r>
          </a:p>
          <a:p>
            <a:pPr lvl="1">
              <a:buFont typeface="Wingdings" panose="05000000000000000000" pitchFamily="2" charset="2"/>
              <a:buChar char="Ø"/>
            </a:pPr>
            <a:r>
              <a:rPr lang="en-US" sz="1800" dirty="0">
                <a:solidFill>
                  <a:srgbClr val="FFFF00"/>
                </a:solidFill>
              </a:rPr>
              <a:t>Installed new </a:t>
            </a:r>
            <a:r>
              <a:rPr lang="en-US" sz="1800" dirty="0"/>
              <a:t>energy-efficient, programmable </a:t>
            </a:r>
            <a:r>
              <a:rPr lang="en-US" sz="1800" dirty="0">
                <a:solidFill>
                  <a:srgbClr val="FFFF00"/>
                </a:solidFill>
              </a:rPr>
              <a:t>thermostats</a:t>
            </a:r>
          </a:p>
          <a:p>
            <a:pPr lvl="1">
              <a:buFont typeface="Wingdings" panose="05000000000000000000" pitchFamily="2" charset="2"/>
              <a:buChar char="Ø"/>
            </a:pPr>
            <a:r>
              <a:rPr lang="en-US" sz="1800" dirty="0">
                <a:solidFill>
                  <a:srgbClr val="FFFF00"/>
                </a:solidFill>
              </a:rPr>
              <a:t>Replaced office furniture</a:t>
            </a:r>
          </a:p>
          <a:p>
            <a:pPr lvl="1">
              <a:buFont typeface="Wingdings" panose="05000000000000000000" pitchFamily="2" charset="2"/>
              <a:buChar char="Ø"/>
            </a:pPr>
            <a:endParaRPr lang="en-US" sz="1800" dirty="0"/>
          </a:p>
        </p:txBody>
      </p:sp>
      <p:pic>
        <p:nvPicPr>
          <p:cNvPr id="7" name="Picture 6" descr="A picture containing tree, outdoor, forest, wood&#10;&#10;Description automatically generated">
            <a:extLst>
              <a:ext uri="{FF2B5EF4-FFF2-40B4-BE49-F238E27FC236}">
                <a16:creationId xmlns:a16="http://schemas.microsoft.com/office/drawing/2014/main" id="{7DD51919-FB00-CA84-CE65-3F7CE1447E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9200" y="1862001"/>
            <a:ext cx="3160714" cy="2109714"/>
          </a:xfrm>
          <a:prstGeom prst="rect">
            <a:avLst/>
          </a:prstGeom>
        </p:spPr>
      </p:pic>
      <p:pic>
        <p:nvPicPr>
          <p:cNvPr id="4" name="Picture 3" descr="A large room with a wood floor&#10;&#10;Description automatically generated with low confidence">
            <a:extLst>
              <a:ext uri="{FF2B5EF4-FFF2-40B4-BE49-F238E27FC236}">
                <a16:creationId xmlns:a16="http://schemas.microsoft.com/office/drawing/2014/main" id="{8484DAD6-8A62-A66C-7E4D-B8C329060B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1527" y="1937513"/>
            <a:ext cx="2931983" cy="2015222"/>
          </a:xfrm>
          <a:prstGeom prst="rect">
            <a:avLst/>
          </a:prstGeom>
        </p:spPr>
      </p:pic>
      <p:pic>
        <p:nvPicPr>
          <p:cNvPr id="6" name="Picture 5" descr="A picture containing indoor&#10;&#10;Description automatically generated">
            <a:extLst>
              <a:ext uri="{FF2B5EF4-FFF2-40B4-BE49-F238E27FC236}">
                <a16:creationId xmlns:a16="http://schemas.microsoft.com/office/drawing/2014/main" id="{7BC927C9-37EC-A010-A23A-B9EBE0B1BE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9176540" y="3767930"/>
            <a:ext cx="2486025" cy="3160715"/>
          </a:xfrm>
          <a:prstGeom prst="rect">
            <a:avLst/>
          </a:prstGeom>
        </p:spPr>
      </p:pic>
      <p:pic>
        <p:nvPicPr>
          <p:cNvPr id="5" name="Picture 4" descr="A person smiling in a field&#10;&#10;Description automatically generated">
            <a:extLst>
              <a:ext uri="{FF2B5EF4-FFF2-40B4-BE49-F238E27FC236}">
                <a16:creationId xmlns:a16="http://schemas.microsoft.com/office/drawing/2014/main" id="{54747C51-0E3F-7CE0-6800-A25A17F6EEB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143" b="35323"/>
          <a:stretch/>
        </p:blipFill>
        <p:spPr>
          <a:xfrm>
            <a:off x="5631525" y="4105275"/>
            <a:ext cx="2931983" cy="2486025"/>
          </a:xfrm>
          <a:prstGeom prst="rect">
            <a:avLst/>
          </a:prstGeom>
        </p:spPr>
      </p:pic>
      <p:sp>
        <p:nvSpPr>
          <p:cNvPr id="9" name="Rectangle: Rounded Corners 8">
            <a:extLst>
              <a:ext uri="{FF2B5EF4-FFF2-40B4-BE49-F238E27FC236}">
                <a16:creationId xmlns:a16="http://schemas.microsoft.com/office/drawing/2014/main" id="{AFE3FC86-B3D0-9A50-A56F-B29DB951652B}"/>
              </a:ext>
            </a:extLst>
          </p:cNvPr>
          <p:cNvSpPr/>
          <p:nvPr/>
        </p:nvSpPr>
        <p:spPr>
          <a:xfrm>
            <a:off x="5763679" y="6097509"/>
            <a:ext cx="2667675" cy="646331"/>
          </a:xfrm>
          <a:prstGeom prst="roundRect">
            <a:avLst/>
          </a:prstGeom>
          <a:solidFill>
            <a:schemeClr val="accent3">
              <a:lumMod val="20000"/>
              <a:lumOff val="8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Shalece Buchholtz</a:t>
            </a:r>
          </a:p>
          <a:p>
            <a:pPr algn="ctr"/>
            <a:r>
              <a:rPr lang="en-US" dirty="0">
                <a:solidFill>
                  <a:schemeClr val="bg2"/>
                </a:solidFill>
              </a:rPr>
              <a:t>Lodge Manager</a:t>
            </a:r>
          </a:p>
        </p:txBody>
      </p:sp>
    </p:spTree>
    <p:extLst>
      <p:ext uri="{BB962C8B-B14F-4D97-AF65-F5344CB8AC3E}">
        <p14:creationId xmlns:p14="http://schemas.microsoft.com/office/powerpoint/2010/main" val="3860691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812" y="385011"/>
            <a:ext cx="10591802" cy="629288"/>
          </a:xfrm>
        </p:spPr>
        <p:txBody>
          <a:bodyPr anchor="b">
            <a:noAutofit/>
          </a:bodyPr>
          <a:lstStyle/>
          <a:p>
            <a:pPr algn="r"/>
            <a:r>
              <a:rPr lang="en-US" sz="3600" dirty="0">
                <a:solidFill>
                  <a:srgbClr val="FFFF00"/>
                </a:solidFill>
              </a:rPr>
              <a:t>2023 Lodge Community Usage Recap</a:t>
            </a:r>
          </a:p>
        </p:txBody>
      </p:sp>
      <p:sp>
        <p:nvSpPr>
          <p:cNvPr id="14" name="Content Placeholder 2">
            <a:extLst>
              <a:ext uri="{FF2B5EF4-FFF2-40B4-BE49-F238E27FC236}">
                <a16:creationId xmlns:a16="http://schemas.microsoft.com/office/drawing/2014/main" id="{41772933-D23F-47F0-985F-24D7EB4BC454}"/>
              </a:ext>
            </a:extLst>
          </p:cNvPr>
          <p:cNvSpPr>
            <a:spLocks noGrp="1"/>
          </p:cNvSpPr>
          <p:nvPr>
            <p:ph sz="half" idx="1"/>
          </p:nvPr>
        </p:nvSpPr>
        <p:spPr>
          <a:xfrm>
            <a:off x="393266" y="699655"/>
            <a:ext cx="6694777" cy="5640987"/>
          </a:xfrm>
        </p:spPr>
        <p:txBody>
          <a:bodyPr>
            <a:normAutofit lnSpcReduction="10000"/>
          </a:bodyPr>
          <a:lstStyle/>
          <a:p>
            <a:pPr marL="36889" indent="0">
              <a:buNone/>
            </a:pPr>
            <a:endParaRPr lang="en-US" sz="2800" b="1" dirty="0"/>
          </a:p>
          <a:p>
            <a:r>
              <a:rPr lang="en-US" sz="1800" dirty="0"/>
              <a:t>Metro Board Meetings                          </a:t>
            </a:r>
            <a:endParaRPr lang="en-US" sz="1800" b="1" dirty="0"/>
          </a:p>
          <a:p>
            <a:r>
              <a:rPr lang="en-US" sz="1800" dirty="0"/>
              <a:t>Support for HOA Events:</a:t>
            </a:r>
          </a:p>
          <a:p>
            <a:pPr lvl="2">
              <a:buFont typeface="Wingdings" panose="05000000000000000000" pitchFamily="2" charset="2"/>
              <a:buChar char="Ø"/>
            </a:pPr>
            <a:r>
              <a:rPr lang="en-US" sz="1800" dirty="0"/>
              <a:t>HOA Monthly Board Meetings</a:t>
            </a:r>
          </a:p>
          <a:p>
            <a:pPr lvl="2">
              <a:buFont typeface="Wingdings" panose="05000000000000000000" pitchFamily="2" charset="2"/>
              <a:buChar char="Ø"/>
            </a:pPr>
            <a:r>
              <a:rPr lang="en-US" sz="1800" dirty="0"/>
              <a:t>HOA Governance  Meetings     </a:t>
            </a:r>
          </a:p>
          <a:p>
            <a:pPr lvl="2">
              <a:buFont typeface="Wingdings" panose="05000000000000000000" pitchFamily="2" charset="2"/>
              <a:buChar char="Ø"/>
            </a:pPr>
            <a:r>
              <a:rPr lang="en-US" sz="1800" dirty="0"/>
              <a:t>HOA/ACC Board Meetings     </a:t>
            </a:r>
          </a:p>
          <a:p>
            <a:pPr lvl="2">
              <a:buFont typeface="Wingdings" panose="05000000000000000000" pitchFamily="2" charset="2"/>
              <a:buChar char="Ø"/>
            </a:pPr>
            <a:r>
              <a:rPr lang="en-US" sz="1800" dirty="0"/>
              <a:t>Joint Comm. Engagement Committee Meetings          </a:t>
            </a:r>
          </a:p>
          <a:p>
            <a:pPr lvl="2">
              <a:buFont typeface="Wingdings" panose="05000000000000000000" pitchFamily="2" charset="2"/>
              <a:buChar char="Ø"/>
            </a:pPr>
            <a:r>
              <a:rPr lang="en-US" sz="1800" dirty="0"/>
              <a:t>HOA Men's Night                        </a:t>
            </a:r>
          </a:p>
          <a:p>
            <a:pPr lvl="2">
              <a:buFont typeface="Wingdings" panose="05000000000000000000" pitchFamily="2" charset="2"/>
              <a:buChar char="Ø"/>
            </a:pPr>
            <a:r>
              <a:rPr lang="en-US" sz="1800" dirty="0"/>
              <a:t>HOA Bunco                                 </a:t>
            </a:r>
          </a:p>
          <a:p>
            <a:pPr lvl="2">
              <a:buFont typeface="Wingdings" panose="05000000000000000000" pitchFamily="2" charset="2"/>
              <a:buChar char="Ø"/>
            </a:pPr>
            <a:r>
              <a:rPr lang="en-US" sz="1800" dirty="0"/>
              <a:t>HOA Family Movie Night          </a:t>
            </a:r>
          </a:p>
          <a:p>
            <a:pPr lvl="2">
              <a:buFont typeface="Wingdings" panose="05000000000000000000" pitchFamily="2" charset="2"/>
              <a:buChar char="Ø"/>
            </a:pPr>
            <a:r>
              <a:rPr lang="en-US" sz="1800" dirty="0"/>
              <a:t>Recycling Event                           </a:t>
            </a:r>
          </a:p>
          <a:p>
            <a:pPr lvl="2">
              <a:buFont typeface="Wingdings" panose="05000000000000000000" pitchFamily="2" charset="2"/>
              <a:buChar char="Ø"/>
            </a:pPr>
            <a:r>
              <a:rPr lang="en-US" sz="1800" dirty="0"/>
              <a:t>Easter Egg Hunt</a:t>
            </a:r>
          </a:p>
          <a:p>
            <a:r>
              <a:rPr lang="en-US" sz="1800" dirty="0"/>
              <a:t>Resident Private Events                               </a:t>
            </a:r>
          </a:p>
          <a:p>
            <a:r>
              <a:rPr lang="en-US" sz="1800" dirty="0"/>
              <a:t>Resident-Sponsored Community Events       </a:t>
            </a:r>
          </a:p>
          <a:p>
            <a:pPr lvl="2">
              <a:buFont typeface="Wingdings" panose="05000000000000000000" pitchFamily="2" charset="2"/>
              <a:buChar char="Ø"/>
            </a:pPr>
            <a:endParaRPr lang="en-US" sz="1601" dirty="0"/>
          </a:p>
        </p:txBody>
      </p:sp>
      <p:pic>
        <p:nvPicPr>
          <p:cNvPr id="5" name="Picture 4" descr="A sign on a table&#10;&#10;Description automatically generated with low confidence">
            <a:extLst>
              <a:ext uri="{FF2B5EF4-FFF2-40B4-BE49-F238E27FC236}">
                <a16:creationId xmlns:a16="http://schemas.microsoft.com/office/drawing/2014/main" id="{322185B1-B7D2-0C73-4BF4-949A210B7F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4412" y="4414229"/>
            <a:ext cx="3143142" cy="2247346"/>
          </a:xfrm>
          <a:prstGeom prst="rect">
            <a:avLst/>
          </a:prstGeom>
          <a:effectLst>
            <a:softEdge rad="139700"/>
          </a:effectLst>
        </p:spPr>
      </p:pic>
      <p:pic>
        <p:nvPicPr>
          <p:cNvPr id="11" name="Picture 10" descr="A picture containing sky, outdoor, house, grass&#10;&#10;Description automatically generated">
            <a:extLst>
              <a:ext uri="{FF2B5EF4-FFF2-40B4-BE49-F238E27FC236}">
                <a16:creationId xmlns:a16="http://schemas.microsoft.com/office/drawing/2014/main" id="{49DF1E1D-7ECD-5361-5608-06D3F79707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8043" y="1610004"/>
            <a:ext cx="4568970" cy="3049787"/>
          </a:xfrm>
          <a:prstGeom prst="rect">
            <a:avLst/>
          </a:prstGeom>
          <a:effectLst>
            <a:softEdge rad="177800"/>
          </a:effectLst>
        </p:spPr>
      </p:pic>
    </p:spTree>
    <p:extLst>
      <p:ext uri="{BB962C8B-B14F-4D97-AF65-F5344CB8AC3E}">
        <p14:creationId xmlns:p14="http://schemas.microsoft.com/office/powerpoint/2010/main" val="336704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810A7-A279-D21A-3EEE-5565AC3D214A}"/>
              </a:ext>
            </a:extLst>
          </p:cNvPr>
          <p:cNvSpPr>
            <a:spLocks noGrp="1"/>
          </p:cNvSpPr>
          <p:nvPr>
            <p:ph type="title"/>
          </p:nvPr>
        </p:nvSpPr>
        <p:spPr/>
        <p:txBody>
          <a:bodyPr/>
          <a:lstStyle/>
          <a:p>
            <a:r>
              <a:rPr lang="en-US" sz="4000" dirty="0">
                <a:solidFill>
                  <a:srgbClr val="FFFF00"/>
                </a:solidFill>
              </a:rPr>
              <a:t>2024 Metro District Objectives</a:t>
            </a:r>
            <a:endParaRPr lang="en-US" dirty="0"/>
          </a:p>
        </p:txBody>
      </p:sp>
      <p:sp>
        <p:nvSpPr>
          <p:cNvPr id="3" name="Content Placeholder 2">
            <a:extLst>
              <a:ext uri="{FF2B5EF4-FFF2-40B4-BE49-F238E27FC236}">
                <a16:creationId xmlns:a16="http://schemas.microsoft.com/office/drawing/2014/main" id="{9F12B59B-3932-BD2A-BCCC-713B4B1774CE}"/>
              </a:ext>
            </a:extLst>
          </p:cNvPr>
          <p:cNvSpPr>
            <a:spLocks noGrp="1"/>
          </p:cNvSpPr>
          <p:nvPr>
            <p:ph sz="half" idx="1"/>
          </p:nvPr>
        </p:nvSpPr>
        <p:spPr>
          <a:xfrm>
            <a:off x="335588" y="1466490"/>
            <a:ext cx="4633227" cy="5106837"/>
          </a:xfrm>
        </p:spPr>
        <p:txBody>
          <a:bodyPr>
            <a:normAutofit/>
          </a:bodyPr>
          <a:lstStyle/>
          <a:p>
            <a:pPr marL="36889" indent="0">
              <a:buNone/>
            </a:pPr>
            <a:r>
              <a:rPr lang="en-US" sz="2400" dirty="0">
                <a:solidFill>
                  <a:srgbClr val="FFFF00"/>
                </a:solidFill>
              </a:rPr>
              <a:t>Lodge</a:t>
            </a:r>
          </a:p>
          <a:p>
            <a:r>
              <a:rPr lang="en-US" dirty="0">
                <a:solidFill>
                  <a:srgbClr val="FFFF00"/>
                </a:solidFill>
              </a:rPr>
              <a:t>Restore revenue </a:t>
            </a:r>
            <a:r>
              <a:rPr lang="en-US" dirty="0"/>
              <a:t>to pre-COVID levels!</a:t>
            </a:r>
          </a:p>
          <a:p>
            <a:r>
              <a:rPr lang="en-US" dirty="0">
                <a:solidFill>
                  <a:srgbClr val="FFFF00"/>
                </a:solidFill>
              </a:rPr>
              <a:t>Develop additional Marketing programs </a:t>
            </a:r>
            <a:r>
              <a:rPr lang="en-US" dirty="0"/>
              <a:t>to attract business off-site meetings, holiday parties and End of Life celebrations</a:t>
            </a:r>
          </a:p>
          <a:p>
            <a:r>
              <a:rPr lang="en-US" dirty="0">
                <a:solidFill>
                  <a:srgbClr val="FFFF00"/>
                </a:solidFill>
              </a:rPr>
              <a:t>Continue to improve outreach programs via social media</a:t>
            </a:r>
          </a:p>
          <a:p>
            <a:r>
              <a:rPr lang="en-US" dirty="0">
                <a:solidFill>
                  <a:srgbClr val="FFFF00"/>
                </a:solidFill>
              </a:rPr>
              <a:t>Replace seating!</a:t>
            </a:r>
          </a:p>
          <a:p>
            <a:r>
              <a:rPr lang="en-US" dirty="0">
                <a:solidFill>
                  <a:srgbClr val="FFFF00"/>
                </a:solidFill>
              </a:rPr>
              <a:t>Improve area used for outdoor ceremonies</a:t>
            </a:r>
          </a:p>
          <a:p>
            <a:endParaRPr lang="en-US" dirty="0"/>
          </a:p>
        </p:txBody>
      </p:sp>
      <p:pic>
        <p:nvPicPr>
          <p:cNvPr id="6" name="Content Placeholder 5">
            <a:extLst>
              <a:ext uri="{FF2B5EF4-FFF2-40B4-BE49-F238E27FC236}">
                <a16:creationId xmlns:a16="http://schemas.microsoft.com/office/drawing/2014/main" id="{58C0821F-C975-AADD-4F01-E59F7F6978F2}"/>
              </a:ext>
            </a:extLst>
          </p:cNvPr>
          <p:cNvPicPr>
            <a:picLocks noGrp="1" noChangeAspect="1"/>
          </p:cNvPicPr>
          <p:nvPr>
            <p:ph sz="half" idx="2"/>
          </p:nvPr>
        </p:nvPicPr>
        <p:blipFill>
          <a:blip r:embed="rId2"/>
          <a:stretch>
            <a:fillRect/>
          </a:stretch>
        </p:blipFill>
        <p:spPr>
          <a:xfrm>
            <a:off x="4968815" y="1775426"/>
            <a:ext cx="7263701" cy="4186836"/>
          </a:xfrm>
        </p:spPr>
      </p:pic>
    </p:spTree>
    <p:extLst>
      <p:ext uri="{BB962C8B-B14F-4D97-AF65-F5344CB8AC3E}">
        <p14:creationId xmlns:p14="http://schemas.microsoft.com/office/powerpoint/2010/main" val="2460290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ACCA5-B32E-048D-BF27-73EDE8D39371}"/>
              </a:ext>
            </a:extLst>
          </p:cNvPr>
          <p:cNvSpPr>
            <a:spLocks noGrp="1"/>
          </p:cNvSpPr>
          <p:nvPr>
            <p:ph type="title"/>
          </p:nvPr>
        </p:nvSpPr>
        <p:spPr>
          <a:xfrm>
            <a:off x="751632" y="0"/>
            <a:ext cx="10351066" cy="970450"/>
          </a:xfrm>
        </p:spPr>
        <p:txBody>
          <a:bodyPr/>
          <a:lstStyle/>
          <a:p>
            <a:r>
              <a:rPr lang="en-US" dirty="0"/>
              <a:t>2024 Lodge Bookings Update</a:t>
            </a:r>
          </a:p>
        </p:txBody>
      </p:sp>
      <p:pic>
        <p:nvPicPr>
          <p:cNvPr id="7" name="Picture 6">
            <a:extLst>
              <a:ext uri="{FF2B5EF4-FFF2-40B4-BE49-F238E27FC236}">
                <a16:creationId xmlns:a16="http://schemas.microsoft.com/office/drawing/2014/main" id="{75359372-9919-E60C-1861-2BB13D9B902B}"/>
              </a:ext>
            </a:extLst>
          </p:cNvPr>
          <p:cNvPicPr>
            <a:picLocks noChangeAspect="1"/>
          </p:cNvPicPr>
          <p:nvPr/>
        </p:nvPicPr>
        <p:blipFill>
          <a:blip r:embed="rId3"/>
          <a:stretch>
            <a:fillRect/>
          </a:stretch>
        </p:blipFill>
        <p:spPr>
          <a:xfrm>
            <a:off x="1316958" y="1075996"/>
            <a:ext cx="9554908" cy="4706007"/>
          </a:xfrm>
          <a:prstGeom prst="rect">
            <a:avLst/>
          </a:prstGeom>
        </p:spPr>
      </p:pic>
    </p:spTree>
    <p:extLst>
      <p:ext uri="{BB962C8B-B14F-4D97-AF65-F5344CB8AC3E}">
        <p14:creationId xmlns:p14="http://schemas.microsoft.com/office/powerpoint/2010/main" val="46669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ACCA5-B32E-048D-BF27-73EDE8D39371}"/>
              </a:ext>
            </a:extLst>
          </p:cNvPr>
          <p:cNvSpPr>
            <a:spLocks noGrp="1"/>
          </p:cNvSpPr>
          <p:nvPr>
            <p:ph type="title"/>
          </p:nvPr>
        </p:nvSpPr>
        <p:spPr>
          <a:xfrm>
            <a:off x="751632" y="0"/>
            <a:ext cx="10351066" cy="970450"/>
          </a:xfrm>
        </p:spPr>
        <p:txBody>
          <a:bodyPr/>
          <a:lstStyle/>
          <a:p>
            <a:r>
              <a:rPr lang="en-US" dirty="0"/>
              <a:t>2024 Lodge Bookings Update</a:t>
            </a:r>
          </a:p>
        </p:txBody>
      </p:sp>
      <p:pic>
        <p:nvPicPr>
          <p:cNvPr id="4" name="Picture 3">
            <a:extLst>
              <a:ext uri="{FF2B5EF4-FFF2-40B4-BE49-F238E27FC236}">
                <a16:creationId xmlns:a16="http://schemas.microsoft.com/office/drawing/2014/main" id="{B7C8F13B-BC00-95A0-C2CF-74D5D2624EDB}"/>
              </a:ext>
            </a:extLst>
          </p:cNvPr>
          <p:cNvPicPr>
            <a:picLocks noChangeAspect="1"/>
          </p:cNvPicPr>
          <p:nvPr/>
        </p:nvPicPr>
        <p:blipFill>
          <a:blip r:embed="rId2"/>
          <a:stretch>
            <a:fillRect/>
          </a:stretch>
        </p:blipFill>
        <p:spPr>
          <a:xfrm>
            <a:off x="1040694" y="1087026"/>
            <a:ext cx="10107436" cy="5449060"/>
          </a:xfrm>
          <a:prstGeom prst="rect">
            <a:avLst/>
          </a:prstGeom>
        </p:spPr>
      </p:pic>
    </p:spTree>
    <p:extLst>
      <p:ext uri="{BB962C8B-B14F-4D97-AF65-F5344CB8AC3E}">
        <p14:creationId xmlns:p14="http://schemas.microsoft.com/office/powerpoint/2010/main" val="2600117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uilding with trees in front of it&#10;&#10;Description automatically generated with low confidence">
            <a:extLst>
              <a:ext uri="{FF2B5EF4-FFF2-40B4-BE49-F238E27FC236}">
                <a16:creationId xmlns:a16="http://schemas.microsoft.com/office/drawing/2014/main" id="{AB4D2D34-883E-1C89-66FF-AA8728966221}"/>
              </a:ext>
            </a:extLst>
          </p:cNvPr>
          <p:cNvPicPr>
            <a:picLocks noChangeAspect="1"/>
          </p:cNvPicPr>
          <p:nvPr/>
        </p:nvPicPr>
        <p:blipFill rotWithShape="1">
          <a:blip r:embed="rId3">
            <a:extLst>
              <a:ext uri="{28A0092B-C50C-407E-A947-70E740481C1C}">
                <a14:useLocalDpi xmlns:a14="http://schemas.microsoft.com/office/drawing/2010/main" val="0"/>
              </a:ext>
            </a:extLst>
          </a:blip>
          <a:srcRect l="46463" t="24810" r="9090" b="6988"/>
          <a:stretch/>
        </p:blipFill>
        <p:spPr>
          <a:xfrm>
            <a:off x="6229350" y="0"/>
            <a:ext cx="5959150" cy="6858000"/>
          </a:xfrm>
          <a:prstGeom prst="rect">
            <a:avLst/>
          </a:prstGeom>
          <a:solidFill>
            <a:schemeClr val="bg2"/>
          </a:solidFill>
        </p:spPr>
      </p:pic>
      <p:sp>
        <p:nvSpPr>
          <p:cNvPr id="2" name="Title 1">
            <a:extLst>
              <a:ext uri="{FF2B5EF4-FFF2-40B4-BE49-F238E27FC236}">
                <a16:creationId xmlns:a16="http://schemas.microsoft.com/office/drawing/2014/main" id="{3D8A98DA-373A-4AE1-9D10-262B9673800A}"/>
              </a:ext>
            </a:extLst>
          </p:cNvPr>
          <p:cNvSpPr>
            <a:spLocks noGrp="1"/>
          </p:cNvSpPr>
          <p:nvPr>
            <p:ph type="title"/>
          </p:nvPr>
        </p:nvSpPr>
        <p:spPr>
          <a:xfrm>
            <a:off x="1278898" y="102610"/>
            <a:ext cx="4118599" cy="1077229"/>
          </a:xfrm>
        </p:spPr>
        <p:txBody>
          <a:bodyPr vert="horz" lIns="91440" tIns="45720" rIns="91440" bIns="45720" rtlCol="0" anchor="t">
            <a:normAutofit/>
          </a:bodyPr>
          <a:lstStyle/>
          <a:p>
            <a:pPr defTabSz="914400"/>
            <a:r>
              <a:rPr lang="en-US" sz="3400" dirty="0">
                <a:solidFill>
                  <a:srgbClr val="FFFF00"/>
                </a:solidFill>
              </a:rPr>
              <a:t>Agenda</a:t>
            </a:r>
          </a:p>
        </p:txBody>
      </p:sp>
      <p:sp>
        <p:nvSpPr>
          <p:cNvPr id="3" name="Content Placeholder 2">
            <a:extLst>
              <a:ext uri="{FF2B5EF4-FFF2-40B4-BE49-F238E27FC236}">
                <a16:creationId xmlns:a16="http://schemas.microsoft.com/office/drawing/2014/main" id="{01E72755-DAA9-4F66-B1BC-5DA77E38A532}"/>
              </a:ext>
            </a:extLst>
          </p:cNvPr>
          <p:cNvSpPr>
            <a:spLocks noGrp="1"/>
          </p:cNvSpPr>
          <p:nvPr>
            <p:ph idx="1"/>
          </p:nvPr>
        </p:nvSpPr>
        <p:spPr>
          <a:xfrm>
            <a:off x="899790" y="863601"/>
            <a:ext cx="4963885" cy="5557519"/>
          </a:xfrm>
        </p:spPr>
        <p:txBody>
          <a:bodyPr vert="horz" lIns="91440" tIns="45720" rIns="91440" bIns="45720" rtlCol="0" anchor="ctr">
            <a:normAutofit fontScale="92500" lnSpcReduction="10000"/>
          </a:bodyPr>
          <a:lstStyle/>
          <a:p>
            <a:pPr marL="0" indent="0" defTabSz="914400">
              <a:lnSpc>
                <a:spcPct val="110000"/>
              </a:lnSpc>
            </a:pPr>
            <a:endParaRPr lang="en-US" sz="1000" dirty="0"/>
          </a:p>
          <a:p>
            <a:pPr marL="342265" indent="-342265" defTabSz="914400">
              <a:lnSpc>
                <a:spcPct val="110000"/>
              </a:lnSpc>
            </a:pPr>
            <a:r>
              <a:rPr lang="en-US" sz="1700" b="1" dirty="0"/>
              <a:t>Introductions</a:t>
            </a:r>
          </a:p>
          <a:p>
            <a:pPr marL="742315" lvl="1" indent="-285115" defTabSz="914400">
              <a:lnSpc>
                <a:spcPct val="110000"/>
              </a:lnSpc>
            </a:pPr>
            <a:r>
              <a:rPr lang="en-US" sz="1700" dirty="0">
                <a:solidFill>
                  <a:schemeClr val="tx1">
                    <a:lumMod val="95000"/>
                  </a:schemeClr>
                </a:solidFill>
              </a:rPr>
              <a:t>Current Metro District Board Members and Guests</a:t>
            </a:r>
          </a:p>
          <a:p>
            <a:pPr marL="742315" lvl="1" indent="-285115" defTabSz="914400">
              <a:lnSpc>
                <a:spcPct val="110000"/>
              </a:lnSpc>
            </a:pPr>
            <a:r>
              <a:rPr lang="en-US" sz="1700" dirty="0">
                <a:solidFill>
                  <a:schemeClr val="tx1">
                    <a:lumMod val="95000"/>
                  </a:schemeClr>
                </a:solidFill>
              </a:rPr>
              <a:t>Meeting Ground Rules</a:t>
            </a:r>
          </a:p>
          <a:p>
            <a:pPr marL="742315" lvl="1" indent="-285115" defTabSz="914400">
              <a:lnSpc>
                <a:spcPct val="110000"/>
              </a:lnSpc>
            </a:pPr>
            <a:r>
              <a:rPr lang="en-US" sz="1700" dirty="0">
                <a:solidFill>
                  <a:schemeClr val="tx1">
                    <a:lumMod val="95000"/>
                  </a:schemeClr>
                </a:solidFill>
              </a:rPr>
              <a:t>Who Does What?  </a:t>
            </a:r>
          </a:p>
          <a:p>
            <a:pPr marL="1048223" lvl="2" indent="-285115" defTabSz="914400">
              <a:lnSpc>
                <a:spcPct val="110000"/>
              </a:lnSpc>
            </a:pPr>
            <a:r>
              <a:rPr lang="en-US" sz="1501" dirty="0">
                <a:solidFill>
                  <a:schemeClr val="tx1">
                    <a:lumMod val="95000"/>
                  </a:schemeClr>
                </a:solidFill>
              </a:rPr>
              <a:t>Metro/HOA/El Paso County/USPS</a:t>
            </a:r>
          </a:p>
          <a:p>
            <a:pPr marL="342265" indent="-285750" defTabSz="914400">
              <a:lnSpc>
                <a:spcPct val="110000"/>
              </a:lnSpc>
            </a:pPr>
            <a:r>
              <a:rPr lang="en-US" sz="1700" b="1" dirty="0"/>
              <a:t>Board Accomplishments in 2023 by Area of Responsibility</a:t>
            </a:r>
          </a:p>
          <a:p>
            <a:pPr marL="342265" indent="-285750" defTabSz="914400">
              <a:lnSpc>
                <a:spcPct val="110000"/>
              </a:lnSpc>
            </a:pPr>
            <a:r>
              <a:rPr lang="en-US" sz="1700" b="1" dirty="0"/>
              <a:t>Board Objectives for 2024</a:t>
            </a:r>
          </a:p>
          <a:p>
            <a:pPr marL="342265" indent="-285750" defTabSz="914400">
              <a:lnSpc>
                <a:spcPct val="110000"/>
              </a:lnSpc>
            </a:pPr>
            <a:r>
              <a:rPr lang="en-US" sz="1700" b="1" dirty="0"/>
              <a:t>Long Term Strategic Issues for Community</a:t>
            </a:r>
          </a:p>
          <a:p>
            <a:pPr marL="342265" indent="-285750" defTabSz="914400">
              <a:lnSpc>
                <a:spcPct val="110000"/>
              </a:lnSpc>
            </a:pPr>
            <a:r>
              <a:rPr lang="en-US" sz="1700" b="1" dirty="0"/>
              <a:t>Nearby Community Update</a:t>
            </a:r>
          </a:p>
          <a:p>
            <a:pPr marL="342265" indent="-285750" defTabSz="914400">
              <a:lnSpc>
                <a:spcPct val="110000"/>
              </a:lnSpc>
            </a:pPr>
            <a:r>
              <a:rPr lang="en-US" sz="1700" b="1" dirty="0"/>
              <a:t>Financial Report</a:t>
            </a:r>
          </a:p>
          <a:p>
            <a:pPr marL="342265" indent="-285750" defTabSz="914400">
              <a:lnSpc>
                <a:spcPct val="110000"/>
              </a:lnSpc>
            </a:pPr>
            <a:r>
              <a:rPr lang="en-US" sz="1700" b="1" dirty="0"/>
              <a:t>Community Feedback on Proposed Initiatives</a:t>
            </a:r>
          </a:p>
          <a:p>
            <a:pPr marL="342265" indent="-285750" defTabSz="914400">
              <a:lnSpc>
                <a:spcPct val="110000"/>
              </a:lnSpc>
            </a:pPr>
            <a:r>
              <a:rPr lang="en-US" sz="1700" b="1" dirty="0"/>
              <a:t>Open Forum</a:t>
            </a:r>
          </a:p>
          <a:p>
            <a:pPr marL="342265" indent="-285750" defTabSz="914400">
              <a:lnSpc>
                <a:spcPct val="110000"/>
              </a:lnSpc>
            </a:pPr>
            <a:r>
              <a:rPr lang="en-US" sz="1700" b="1" dirty="0"/>
              <a:t>Adjournment</a:t>
            </a:r>
            <a:endParaRPr lang="en-US" sz="1700" dirty="0"/>
          </a:p>
          <a:p>
            <a:pPr marL="1142365" lvl="2" indent="-285750" defTabSz="914400">
              <a:lnSpc>
                <a:spcPct val="110000"/>
              </a:lnSpc>
            </a:pPr>
            <a:endParaRPr lang="en-US" sz="1000" dirty="0"/>
          </a:p>
          <a:p>
            <a:pPr marL="56515" indent="0" defTabSz="914400">
              <a:lnSpc>
                <a:spcPct val="110000"/>
              </a:lnSpc>
            </a:pPr>
            <a:endParaRPr lang="en-US" sz="1000" dirty="0"/>
          </a:p>
        </p:txBody>
      </p:sp>
    </p:spTree>
    <p:extLst>
      <p:ext uri="{BB962C8B-B14F-4D97-AF65-F5344CB8AC3E}">
        <p14:creationId xmlns:p14="http://schemas.microsoft.com/office/powerpoint/2010/main" val="1014951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ACCA5-B32E-048D-BF27-73EDE8D39371}"/>
              </a:ext>
            </a:extLst>
          </p:cNvPr>
          <p:cNvSpPr>
            <a:spLocks noGrp="1"/>
          </p:cNvSpPr>
          <p:nvPr>
            <p:ph type="title"/>
          </p:nvPr>
        </p:nvSpPr>
        <p:spPr>
          <a:xfrm>
            <a:off x="751632" y="0"/>
            <a:ext cx="10351066" cy="970450"/>
          </a:xfrm>
        </p:spPr>
        <p:txBody>
          <a:bodyPr/>
          <a:lstStyle/>
          <a:p>
            <a:r>
              <a:rPr lang="en-US" dirty="0"/>
              <a:t>2024 Lodge Bookings Update</a:t>
            </a:r>
          </a:p>
        </p:txBody>
      </p:sp>
      <p:pic>
        <p:nvPicPr>
          <p:cNvPr id="5" name="Picture 4">
            <a:extLst>
              <a:ext uri="{FF2B5EF4-FFF2-40B4-BE49-F238E27FC236}">
                <a16:creationId xmlns:a16="http://schemas.microsoft.com/office/drawing/2014/main" id="{A213A952-D55E-BE7E-20AA-ABCD21E0BFE9}"/>
              </a:ext>
            </a:extLst>
          </p:cNvPr>
          <p:cNvPicPr>
            <a:picLocks noChangeAspect="1"/>
          </p:cNvPicPr>
          <p:nvPr/>
        </p:nvPicPr>
        <p:blipFill>
          <a:blip r:embed="rId2"/>
          <a:stretch>
            <a:fillRect/>
          </a:stretch>
        </p:blipFill>
        <p:spPr>
          <a:xfrm>
            <a:off x="897799" y="809304"/>
            <a:ext cx="10393225" cy="5877745"/>
          </a:xfrm>
          <a:prstGeom prst="rect">
            <a:avLst/>
          </a:prstGeom>
        </p:spPr>
      </p:pic>
    </p:spTree>
    <p:extLst>
      <p:ext uri="{BB962C8B-B14F-4D97-AF65-F5344CB8AC3E}">
        <p14:creationId xmlns:p14="http://schemas.microsoft.com/office/powerpoint/2010/main" val="400247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812" y="895674"/>
            <a:ext cx="10591802" cy="669758"/>
          </a:xfrm>
        </p:spPr>
        <p:txBody>
          <a:bodyPr anchor="b">
            <a:noAutofit/>
          </a:bodyPr>
          <a:lstStyle/>
          <a:p>
            <a:pPr algn="r"/>
            <a:r>
              <a:rPr lang="en-US" sz="3600" dirty="0">
                <a:solidFill>
                  <a:srgbClr val="FFFF00"/>
                </a:solidFill>
              </a:rPr>
              <a:t>2023 Metro District Accomplishments </a:t>
            </a:r>
            <a:br>
              <a:rPr lang="en-US" sz="3600" dirty="0">
                <a:solidFill>
                  <a:srgbClr val="FFFF00"/>
                </a:solidFill>
              </a:rPr>
            </a:br>
            <a:endParaRPr lang="en-US" sz="3600" dirty="0">
              <a:solidFill>
                <a:srgbClr val="FFFF00"/>
              </a:solidFill>
            </a:endParaRPr>
          </a:p>
        </p:txBody>
      </p:sp>
      <p:sp>
        <p:nvSpPr>
          <p:cNvPr id="14" name="Content Placeholder 2">
            <a:extLst>
              <a:ext uri="{FF2B5EF4-FFF2-40B4-BE49-F238E27FC236}">
                <a16:creationId xmlns:a16="http://schemas.microsoft.com/office/drawing/2014/main" id="{41772933-D23F-47F0-985F-24D7EB4BC454}"/>
              </a:ext>
            </a:extLst>
          </p:cNvPr>
          <p:cNvSpPr>
            <a:spLocks noGrp="1"/>
          </p:cNvSpPr>
          <p:nvPr>
            <p:ph sz="half" idx="1"/>
          </p:nvPr>
        </p:nvSpPr>
        <p:spPr>
          <a:xfrm>
            <a:off x="531812" y="1443788"/>
            <a:ext cx="6096000" cy="4743865"/>
          </a:xfrm>
        </p:spPr>
        <p:txBody>
          <a:bodyPr>
            <a:normAutofit/>
          </a:bodyPr>
          <a:lstStyle/>
          <a:p>
            <a:r>
              <a:rPr lang="en-US" sz="2800" b="1" dirty="0"/>
              <a:t>Nearby Community Issues</a:t>
            </a:r>
          </a:p>
          <a:p>
            <a:pPr lvl="1">
              <a:buFont typeface="Wingdings" panose="05000000000000000000" pitchFamily="2" charset="2"/>
              <a:buChar char="Ø"/>
            </a:pPr>
            <a:r>
              <a:rPr lang="en-US" sz="1800" dirty="0"/>
              <a:t>Flying Horse North </a:t>
            </a:r>
          </a:p>
          <a:p>
            <a:pPr lvl="2">
              <a:buFont typeface="Wingdings" panose="05000000000000000000" pitchFamily="2" charset="2"/>
              <a:buChar char="Ø"/>
            </a:pPr>
            <a:r>
              <a:rPr lang="en-US" sz="1601" dirty="0"/>
              <a:t>Attend numerous county meetings (Planning Commission and Board of County Commissioners) to oppose the development as currently planned.</a:t>
            </a:r>
          </a:p>
          <a:p>
            <a:pPr lvl="2">
              <a:buFont typeface="Wingdings" panose="05000000000000000000" pitchFamily="2" charset="2"/>
              <a:buChar char="Ø"/>
            </a:pPr>
            <a:r>
              <a:rPr lang="en-US" sz="1601" dirty="0"/>
              <a:t>Despite compelling arguments, failed to dissuade </a:t>
            </a:r>
            <a:r>
              <a:rPr lang="en-US" sz="1601" dirty="0" err="1"/>
              <a:t>BoCC</a:t>
            </a:r>
            <a:r>
              <a:rPr lang="en-US" sz="1601" dirty="0"/>
              <a:t> approving plans</a:t>
            </a:r>
          </a:p>
          <a:p>
            <a:pPr lvl="1">
              <a:buFont typeface="Wingdings" panose="05000000000000000000" pitchFamily="2" charset="2"/>
              <a:buChar char="Ø"/>
            </a:pPr>
            <a:r>
              <a:rPr lang="en-US" sz="1800" dirty="0"/>
              <a:t>Estates at Cathedral Pines</a:t>
            </a:r>
          </a:p>
          <a:p>
            <a:pPr lvl="2">
              <a:buFont typeface="Wingdings" panose="05000000000000000000" pitchFamily="2" charset="2"/>
              <a:buChar char="Ø"/>
            </a:pPr>
            <a:r>
              <a:rPr lang="en-US" sz="1601" dirty="0" err="1"/>
              <a:t>Villagree</a:t>
            </a:r>
            <a:r>
              <a:rPr lang="en-US" sz="1601" dirty="0"/>
              <a:t> Custom Homes planned community along west side of Winslow</a:t>
            </a:r>
          </a:p>
          <a:p>
            <a:pPr lvl="3">
              <a:buFont typeface="Wingdings" panose="05000000000000000000" pitchFamily="2" charset="2"/>
              <a:buChar char="Ø"/>
            </a:pPr>
            <a:r>
              <a:rPr lang="en-US" sz="1401" dirty="0"/>
              <a:t>6 to 8 homes on 4 to 5 acres lots</a:t>
            </a:r>
          </a:p>
          <a:p>
            <a:pPr lvl="3">
              <a:buFont typeface="Wingdings" panose="05000000000000000000" pitchFamily="2" charset="2"/>
              <a:buChar char="Ø"/>
            </a:pPr>
            <a:r>
              <a:rPr lang="en-US" sz="1401" dirty="0"/>
              <a:t>Houses planned to be between $5M and $10M, within full landscaping packages</a:t>
            </a:r>
          </a:p>
          <a:p>
            <a:pPr lvl="3">
              <a:buFont typeface="Wingdings" panose="05000000000000000000" pitchFamily="2" charset="2"/>
              <a:buChar char="Ø"/>
            </a:pPr>
            <a:r>
              <a:rPr lang="en-US" sz="1401" dirty="0"/>
              <a:t>Will extend the perimeter trail to avoid walking on Winslow</a:t>
            </a:r>
          </a:p>
        </p:txBody>
      </p:sp>
      <p:pic>
        <p:nvPicPr>
          <p:cNvPr id="5" name="Picture 4" descr="Map&#10;&#10;Description automatically generated">
            <a:extLst>
              <a:ext uri="{FF2B5EF4-FFF2-40B4-BE49-F238E27FC236}">
                <a16:creationId xmlns:a16="http://schemas.microsoft.com/office/drawing/2014/main" id="{8B05DD12-E253-8206-B309-E4A55A451A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8121" y="1168129"/>
            <a:ext cx="4524375" cy="4648200"/>
          </a:xfrm>
          <a:prstGeom prst="rect">
            <a:avLst/>
          </a:prstGeom>
        </p:spPr>
      </p:pic>
      <p:sp>
        <p:nvSpPr>
          <p:cNvPr id="6" name="TextBox 5">
            <a:extLst>
              <a:ext uri="{FF2B5EF4-FFF2-40B4-BE49-F238E27FC236}">
                <a16:creationId xmlns:a16="http://schemas.microsoft.com/office/drawing/2014/main" id="{47194259-D5A2-2D44-B3D1-DD2603631BA8}"/>
              </a:ext>
            </a:extLst>
          </p:cNvPr>
          <p:cNvSpPr txBox="1"/>
          <p:nvPr/>
        </p:nvSpPr>
        <p:spPr>
          <a:xfrm>
            <a:off x="8340174" y="6212631"/>
            <a:ext cx="4012163" cy="369332"/>
          </a:xfrm>
          <a:prstGeom prst="rect">
            <a:avLst/>
          </a:prstGeom>
          <a:noFill/>
        </p:spPr>
        <p:txBody>
          <a:bodyPr wrap="square" rtlCol="0">
            <a:spAutoFit/>
          </a:bodyPr>
          <a:lstStyle/>
          <a:p>
            <a:r>
              <a:rPr lang="en-US" dirty="0"/>
              <a:t>Cathedral Pines Metropolitan District</a:t>
            </a:r>
          </a:p>
        </p:txBody>
      </p:sp>
      <p:cxnSp>
        <p:nvCxnSpPr>
          <p:cNvPr id="8" name="Straight Arrow Connector 7">
            <a:extLst>
              <a:ext uri="{FF2B5EF4-FFF2-40B4-BE49-F238E27FC236}">
                <a16:creationId xmlns:a16="http://schemas.microsoft.com/office/drawing/2014/main" id="{296EF318-E2D1-0109-1908-A2CD1E1B470F}"/>
              </a:ext>
            </a:extLst>
          </p:cNvPr>
          <p:cNvCxnSpPr>
            <a:cxnSpLocks/>
          </p:cNvCxnSpPr>
          <p:nvPr/>
        </p:nvCxnSpPr>
        <p:spPr>
          <a:xfrm flipH="1" flipV="1">
            <a:off x="9708754" y="5807775"/>
            <a:ext cx="759221" cy="40485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90F2B3F-4D89-46D1-18ED-3383AA4EABCF}"/>
              </a:ext>
            </a:extLst>
          </p:cNvPr>
          <p:cNvCxnSpPr/>
          <p:nvPr/>
        </p:nvCxnSpPr>
        <p:spPr>
          <a:xfrm flipV="1">
            <a:off x="7405610" y="5560306"/>
            <a:ext cx="0" cy="5120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6A39F0-3089-9A88-10E6-866D3212876E}"/>
              </a:ext>
            </a:extLst>
          </p:cNvPr>
          <p:cNvCxnSpPr/>
          <p:nvPr/>
        </p:nvCxnSpPr>
        <p:spPr>
          <a:xfrm flipV="1">
            <a:off x="9640308" y="5560306"/>
            <a:ext cx="0" cy="5120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FB7E04C-966D-A6DF-C2C7-BCF554805B9F}"/>
              </a:ext>
            </a:extLst>
          </p:cNvPr>
          <p:cNvCxnSpPr>
            <a:cxnSpLocks/>
          </p:cNvCxnSpPr>
          <p:nvPr/>
        </p:nvCxnSpPr>
        <p:spPr>
          <a:xfrm>
            <a:off x="7405610" y="5541705"/>
            <a:ext cx="223469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CBB0AED6-5EE7-D679-BED5-2E7500E888F5}"/>
              </a:ext>
            </a:extLst>
          </p:cNvPr>
          <p:cNvCxnSpPr>
            <a:cxnSpLocks/>
          </p:cNvCxnSpPr>
          <p:nvPr/>
        </p:nvCxnSpPr>
        <p:spPr>
          <a:xfrm>
            <a:off x="8859669" y="2611110"/>
            <a:ext cx="1079770" cy="71984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7AE9BFA-811E-2F13-8387-C1E56BEB162C}"/>
              </a:ext>
            </a:extLst>
          </p:cNvPr>
          <p:cNvSpPr txBox="1"/>
          <p:nvPr/>
        </p:nvSpPr>
        <p:spPr>
          <a:xfrm>
            <a:off x="7378121" y="2164203"/>
            <a:ext cx="2106667" cy="369332"/>
          </a:xfrm>
          <a:prstGeom prst="rect">
            <a:avLst/>
          </a:prstGeom>
          <a:noFill/>
        </p:spPr>
        <p:txBody>
          <a:bodyPr wrap="none" rtlCol="0">
            <a:spAutoFit/>
          </a:bodyPr>
          <a:lstStyle/>
          <a:p>
            <a:r>
              <a:rPr lang="en-US" dirty="0"/>
              <a:t>Flying Horse North</a:t>
            </a:r>
          </a:p>
        </p:txBody>
      </p:sp>
    </p:spTree>
    <p:extLst>
      <p:ext uri="{BB962C8B-B14F-4D97-AF65-F5344CB8AC3E}">
        <p14:creationId xmlns:p14="http://schemas.microsoft.com/office/powerpoint/2010/main" val="2763966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762" y="210128"/>
            <a:ext cx="7351714" cy="1270000"/>
          </a:xfrm>
        </p:spPr>
        <p:txBody>
          <a:bodyPr anchor="b">
            <a:noAutofit/>
          </a:bodyPr>
          <a:lstStyle/>
          <a:p>
            <a:pPr algn="r"/>
            <a:r>
              <a:rPr lang="en-US" sz="3600" dirty="0">
                <a:solidFill>
                  <a:srgbClr val="FFFF00"/>
                </a:solidFill>
              </a:rPr>
              <a:t>2024 Metro District Objectives </a:t>
            </a:r>
            <a:br>
              <a:rPr lang="en-US" sz="3600" dirty="0">
                <a:solidFill>
                  <a:srgbClr val="FFFF00"/>
                </a:solidFill>
              </a:rPr>
            </a:br>
            <a:endParaRPr lang="en-US" sz="3600" dirty="0">
              <a:solidFill>
                <a:srgbClr val="FFFF00"/>
              </a:solidFill>
            </a:endParaRPr>
          </a:p>
        </p:txBody>
      </p:sp>
      <p:sp>
        <p:nvSpPr>
          <p:cNvPr id="14" name="Content Placeholder 2">
            <a:extLst>
              <a:ext uri="{FF2B5EF4-FFF2-40B4-BE49-F238E27FC236}">
                <a16:creationId xmlns:a16="http://schemas.microsoft.com/office/drawing/2014/main" id="{41772933-D23F-47F0-985F-24D7EB4BC454}"/>
              </a:ext>
            </a:extLst>
          </p:cNvPr>
          <p:cNvSpPr>
            <a:spLocks noGrp="1"/>
          </p:cNvSpPr>
          <p:nvPr>
            <p:ph sz="half" idx="1"/>
          </p:nvPr>
        </p:nvSpPr>
        <p:spPr>
          <a:xfrm>
            <a:off x="7259526" y="1367414"/>
            <a:ext cx="3857625" cy="4123170"/>
          </a:xfrm>
        </p:spPr>
        <p:txBody>
          <a:bodyPr>
            <a:normAutofit fontScale="92500" lnSpcReduction="20000"/>
          </a:bodyPr>
          <a:lstStyle/>
          <a:p>
            <a:pPr>
              <a:spcBef>
                <a:spcPts val="0"/>
              </a:spcBef>
            </a:pPr>
            <a:endParaRPr lang="en-US" sz="2800" b="1" dirty="0"/>
          </a:p>
          <a:p>
            <a:pPr>
              <a:spcBef>
                <a:spcPts val="0"/>
              </a:spcBef>
            </a:pPr>
            <a:r>
              <a:rPr lang="en-US" sz="2800" b="1" dirty="0"/>
              <a:t>Flying Horse North</a:t>
            </a:r>
          </a:p>
          <a:p>
            <a:pPr lvl="1">
              <a:buFont typeface="Wingdings" panose="05000000000000000000" pitchFamily="2" charset="2"/>
              <a:buChar char="Ø"/>
            </a:pPr>
            <a:r>
              <a:rPr lang="en-US" sz="2100" dirty="0"/>
              <a:t>Will continue to monitor</a:t>
            </a:r>
          </a:p>
          <a:p>
            <a:pPr lvl="1">
              <a:buFont typeface="Wingdings" panose="05000000000000000000" pitchFamily="2" charset="2"/>
              <a:buChar char="Ø"/>
            </a:pPr>
            <a:r>
              <a:rPr lang="en-US" sz="2100" dirty="0"/>
              <a:t>No current plans to provide additional opposition as it’s clear the </a:t>
            </a:r>
            <a:r>
              <a:rPr lang="en-US" sz="2100" dirty="0" err="1"/>
              <a:t>BoCC</a:t>
            </a:r>
            <a:r>
              <a:rPr lang="en-US" sz="2100" dirty="0"/>
              <a:t> has already made up its mind to approve all future plans</a:t>
            </a:r>
          </a:p>
          <a:p>
            <a:r>
              <a:rPr lang="en-US" sz="2800" b="1" dirty="0"/>
              <a:t>Estates at Cathedral Pines</a:t>
            </a:r>
          </a:p>
          <a:p>
            <a:pPr lvl="1">
              <a:buFont typeface="Wingdings" panose="05000000000000000000" pitchFamily="2" charset="2"/>
              <a:buChar char="Ø"/>
            </a:pPr>
            <a:r>
              <a:rPr lang="en-US" sz="2100" dirty="0"/>
              <a:t>Construction should begin within the next few months</a:t>
            </a:r>
          </a:p>
        </p:txBody>
      </p:sp>
      <p:pic>
        <p:nvPicPr>
          <p:cNvPr id="4" name="Picture 3">
            <a:extLst>
              <a:ext uri="{FF2B5EF4-FFF2-40B4-BE49-F238E27FC236}">
                <a16:creationId xmlns:a16="http://schemas.microsoft.com/office/drawing/2014/main" id="{CF9279FB-69C8-A6C0-011C-BB3C0FD97FC4}"/>
              </a:ext>
            </a:extLst>
          </p:cNvPr>
          <p:cNvPicPr>
            <a:picLocks noChangeAspect="1"/>
          </p:cNvPicPr>
          <p:nvPr/>
        </p:nvPicPr>
        <p:blipFill>
          <a:blip r:embed="rId4"/>
          <a:stretch>
            <a:fillRect/>
          </a:stretch>
        </p:blipFill>
        <p:spPr>
          <a:xfrm>
            <a:off x="314325" y="1480128"/>
            <a:ext cx="6751526" cy="4396797"/>
          </a:xfrm>
          <a:prstGeom prst="rect">
            <a:avLst/>
          </a:prstGeom>
        </p:spPr>
      </p:pic>
    </p:spTree>
    <p:extLst>
      <p:ext uri="{BB962C8B-B14F-4D97-AF65-F5344CB8AC3E}">
        <p14:creationId xmlns:p14="http://schemas.microsoft.com/office/powerpoint/2010/main" val="176376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00550" y="238125"/>
            <a:ext cx="7658099" cy="1590676"/>
          </a:xfrm>
        </p:spPr>
        <p:txBody>
          <a:bodyPr vert="horz" lIns="91440" tIns="45720" rIns="91440" bIns="45720" rtlCol="0" anchor="ctr">
            <a:normAutofit/>
          </a:bodyPr>
          <a:lstStyle/>
          <a:p>
            <a:pPr defTabSz="457200">
              <a:lnSpc>
                <a:spcPct val="90000"/>
              </a:lnSpc>
            </a:pPr>
            <a:r>
              <a:rPr lang="en-US" sz="3600" dirty="0">
                <a:solidFill>
                  <a:srgbClr val="FFFF00"/>
                </a:solidFill>
              </a:rPr>
              <a:t>2023 Metro District Accomplishments </a:t>
            </a:r>
            <a:br>
              <a:rPr lang="en-US" sz="3600" dirty="0">
                <a:solidFill>
                  <a:srgbClr val="FFFF00"/>
                </a:solidFill>
              </a:rPr>
            </a:br>
            <a:endParaRPr lang="en-US" sz="3600" dirty="0">
              <a:solidFill>
                <a:srgbClr val="FFFF00"/>
              </a:solidFill>
            </a:endParaRPr>
          </a:p>
        </p:txBody>
      </p:sp>
      <p:pic>
        <p:nvPicPr>
          <p:cNvPr id="19" name="Picture 18">
            <a:extLst>
              <a:ext uri="{FF2B5EF4-FFF2-40B4-BE49-F238E27FC236}">
                <a16:creationId xmlns:a16="http://schemas.microsoft.com/office/drawing/2014/main" id="{62BAB212-DAB9-409E-B759-E6AF9BF3B13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964" r="2807" b="1446"/>
          <a:stretch/>
        </p:blipFill>
        <p:spPr>
          <a:xfrm>
            <a:off x="-10646" y="1"/>
            <a:ext cx="4689310" cy="6858000"/>
          </a:xfrm>
          <a:prstGeom prst="rect">
            <a:avLst/>
          </a:prstGeom>
        </p:spPr>
      </p:pic>
      <p:pic>
        <p:nvPicPr>
          <p:cNvPr id="4" name="Picture 3">
            <a:extLst>
              <a:ext uri="{FF2B5EF4-FFF2-40B4-BE49-F238E27FC236}">
                <a16:creationId xmlns:a16="http://schemas.microsoft.com/office/drawing/2014/main" id="{049534C6-2642-49B2-8B84-6D9013FFA1D5}"/>
              </a:ext>
            </a:extLst>
          </p:cNvPr>
          <p:cNvPicPr>
            <a:picLocks noChangeAspect="1"/>
          </p:cNvPicPr>
          <p:nvPr/>
        </p:nvPicPr>
        <p:blipFill rotWithShape="1">
          <a:blip r:embed="rId6"/>
          <a:srcRect t="4761" r="3" b="1946"/>
          <a:stretch/>
        </p:blipFill>
        <p:spPr>
          <a:xfrm>
            <a:off x="9707000" y="5481251"/>
            <a:ext cx="2481825" cy="1376749"/>
          </a:xfrm>
          <a:prstGeom prst="rect">
            <a:avLst/>
          </a:prstGeom>
          <a:noFill/>
        </p:spPr>
      </p:pic>
      <p:sp>
        <p:nvSpPr>
          <p:cNvPr id="14" name="Content Placeholder 2">
            <a:extLst>
              <a:ext uri="{FF2B5EF4-FFF2-40B4-BE49-F238E27FC236}">
                <a16:creationId xmlns:a16="http://schemas.microsoft.com/office/drawing/2014/main" id="{41772933-D23F-47F0-985F-24D7EB4BC454}"/>
              </a:ext>
            </a:extLst>
          </p:cNvPr>
          <p:cNvSpPr>
            <a:spLocks noGrp="1"/>
          </p:cNvSpPr>
          <p:nvPr>
            <p:ph sz="half" idx="1"/>
          </p:nvPr>
        </p:nvSpPr>
        <p:spPr>
          <a:xfrm>
            <a:off x="5144818" y="1828801"/>
            <a:ext cx="6418531" cy="3866048"/>
          </a:xfrm>
        </p:spPr>
        <p:txBody>
          <a:bodyPr vert="horz" lIns="91440" tIns="45720" rIns="91440" bIns="45720" rtlCol="0" anchor="t">
            <a:normAutofit/>
          </a:bodyPr>
          <a:lstStyle/>
          <a:p>
            <a:pPr defTabSz="457200"/>
            <a:r>
              <a:rPr lang="en-US" sz="2400" b="1" dirty="0">
                <a:solidFill>
                  <a:srgbClr val="FFFF00"/>
                </a:solidFill>
              </a:rPr>
              <a:t>Financial Performance – Chris Meacham</a:t>
            </a:r>
          </a:p>
          <a:p>
            <a:pPr lvl="1" defTabSz="457200">
              <a:buFont typeface="Wingdings 2" charset="2"/>
              <a:buChar char="Ø"/>
            </a:pPr>
            <a:r>
              <a:rPr lang="en-US" b="1" dirty="0"/>
              <a:t>Improvement in Financial Health since 2018</a:t>
            </a:r>
          </a:p>
          <a:p>
            <a:pPr lvl="1" defTabSz="457200">
              <a:buFont typeface="Wingdings 2" charset="2"/>
              <a:buChar char="Ø"/>
            </a:pPr>
            <a:r>
              <a:rPr lang="en-US" b="1" dirty="0"/>
              <a:t>Strengthen Reserves for Contingencies</a:t>
            </a:r>
          </a:p>
          <a:p>
            <a:pPr lvl="1" defTabSz="457200">
              <a:buFont typeface="Wingdings 2" charset="2"/>
              <a:buChar char="Ø"/>
            </a:pPr>
            <a:r>
              <a:rPr lang="en-US" b="1" dirty="0"/>
              <a:t>Collect remaining FEMA funds</a:t>
            </a:r>
          </a:p>
          <a:p>
            <a:pPr lvl="1" defTabSz="457200">
              <a:buFont typeface="Wingdings 2" charset="2"/>
              <a:buChar char="Ø"/>
            </a:pPr>
            <a:r>
              <a:rPr lang="en-US" b="1" dirty="0"/>
              <a:t>Obtain $50,000 state grant for irrigation replacement</a:t>
            </a:r>
          </a:p>
          <a:p>
            <a:pPr lvl="1" defTabSz="457200">
              <a:buFont typeface="Wingdings 2" charset="2"/>
              <a:buChar char="Ø"/>
            </a:pPr>
            <a:r>
              <a:rPr lang="en-US" b="1" dirty="0"/>
              <a:t>Improved bond rating and favorable audit</a:t>
            </a:r>
          </a:p>
        </p:txBody>
      </p:sp>
      <p:pic>
        <p:nvPicPr>
          <p:cNvPr id="7" name="Picture 6" descr="A hand drawing a staircase with a chalk on it&#10;&#10;Description automatically generated">
            <a:extLst>
              <a:ext uri="{FF2B5EF4-FFF2-40B4-BE49-F238E27FC236}">
                <a16:creationId xmlns:a16="http://schemas.microsoft.com/office/drawing/2014/main" id="{72E20771-92D6-FD41-27B6-DB3142C9D437}"/>
              </a:ext>
            </a:extLst>
          </p:cNvPr>
          <p:cNvPicPr>
            <a:picLocks noChangeAspect="1"/>
          </p:cNvPicPr>
          <p:nvPr/>
        </p:nvPicPr>
        <p:blipFill rotWithShape="1">
          <a:blip r:embed="rId7">
            <a:extLst>
              <a:ext uri="{28A0092B-C50C-407E-A947-70E740481C1C}">
                <a14:useLocalDpi xmlns:a14="http://schemas.microsoft.com/office/drawing/2010/main" val="0"/>
              </a:ext>
            </a:extLst>
          </a:blip>
          <a:srcRect l="5362" r="17473"/>
          <a:stretch/>
        </p:blipFill>
        <p:spPr>
          <a:xfrm>
            <a:off x="-10645" y="1352550"/>
            <a:ext cx="4689310" cy="4533900"/>
          </a:xfrm>
          <a:prstGeom prst="rect">
            <a:avLst/>
          </a:prstGeom>
        </p:spPr>
      </p:pic>
    </p:spTree>
    <p:extLst>
      <p:ext uri="{BB962C8B-B14F-4D97-AF65-F5344CB8AC3E}">
        <p14:creationId xmlns:p14="http://schemas.microsoft.com/office/powerpoint/2010/main" val="3589288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8EB41F-5A2A-5339-9382-333D55C6B091}"/>
              </a:ext>
            </a:extLst>
          </p:cNvPr>
          <p:cNvSpPr txBox="1"/>
          <p:nvPr/>
        </p:nvSpPr>
        <p:spPr>
          <a:xfrm>
            <a:off x="10007533" y="463975"/>
            <a:ext cx="3142034" cy="369332"/>
          </a:xfrm>
          <a:prstGeom prst="rect">
            <a:avLst/>
          </a:prstGeom>
          <a:noFill/>
        </p:spPr>
        <p:txBody>
          <a:bodyPr wrap="square" rtlCol="0">
            <a:spAutoFit/>
          </a:bodyPr>
          <a:lstStyle/>
          <a:p>
            <a:r>
              <a:rPr lang="en-US" i="1" dirty="0">
                <a:solidFill>
                  <a:srgbClr val="FFFF00"/>
                </a:solidFill>
              </a:rPr>
              <a:t>*Unaudited Financials</a:t>
            </a:r>
          </a:p>
        </p:txBody>
      </p:sp>
      <p:graphicFrame>
        <p:nvGraphicFramePr>
          <p:cNvPr id="3" name="Table 2">
            <a:extLst>
              <a:ext uri="{FF2B5EF4-FFF2-40B4-BE49-F238E27FC236}">
                <a16:creationId xmlns:a16="http://schemas.microsoft.com/office/drawing/2014/main" id="{8E89FA28-09D2-6677-DEB7-39753C78F41A}"/>
              </a:ext>
            </a:extLst>
          </p:cNvPr>
          <p:cNvGraphicFramePr>
            <a:graphicFrameLocks noGrp="1"/>
          </p:cNvGraphicFramePr>
          <p:nvPr>
            <p:extLst>
              <p:ext uri="{D42A27DB-BD31-4B8C-83A1-F6EECF244321}">
                <p14:modId xmlns:p14="http://schemas.microsoft.com/office/powerpoint/2010/main" val="1329125151"/>
              </p:ext>
            </p:extLst>
          </p:nvPr>
        </p:nvGraphicFramePr>
        <p:xfrm>
          <a:off x="316384" y="276407"/>
          <a:ext cx="9764302" cy="6305186"/>
        </p:xfrm>
        <a:graphic>
          <a:graphicData uri="http://schemas.openxmlformats.org/drawingml/2006/table">
            <a:tbl>
              <a:tblPr firstRow="1" bandRow="1">
                <a:tableStyleId>{5C22544A-7EE6-4342-B048-85BDC9FD1C3A}</a:tableStyleId>
              </a:tblPr>
              <a:tblGrid>
                <a:gridCol w="7136428">
                  <a:extLst>
                    <a:ext uri="{9D8B030D-6E8A-4147-A177-3AD203B41FA5}">
                      <a16:colId xmlns:a16="http://schemas.microsoft.com/office/drawing/2014/main" val="1228086729"/>
                    </a:ext>
                  </a:extLst>
                </a:gridCol>
                <a:gridCol w="2627874">
                  <a:extLst>
                    <a:ext uri="{9D8B030D-6E8A-4147-A177-3AD203B41FA5}">
                      <a16:colId xmlns:a16="http://schemas.microsoft.com/office/drawing/2014/main" val="733380481"/>
                    </a:ext>
                  </a:extLst>
                </a:gridCol>
              </a:tblGrid>
              <a:tr h="349536">
                <a:tc>
                  <a:txBody>
                    <a:bodyPr/>
                    <a:lstStyle/>
                    <a:p>
                      <a:r>
                        <a:rPr lang="en-US" dirty="0">
                          <a:effectLst/>
                        </a:rPr>
                        <a:t> METRO DISTRICT TOTAL REVENUE &amp; RESERVES  - </a:t>
                      </a:r>
                      <a:r>
                        <a:rPr lang="en-US">
                          <a:effectLst/>
                        </a:rPr>
                        <a:t>2024 Projections</a:t>
                      </a:r>
                    </a:p>
                  </a:txBody>
                  <a:tcPr marL="0" marR="0" marT="0" marB="0" anchor="ctr"/>
                </a:tc>
                <a:tc>
                  <a:txBody>
                    <a:bodyPr/>
                    <a:lstStyle/>
                    <a:p>
                      <a:endParaRPr lang="en-US">
                        <a:effectLst/>
                      </a:endParaRPr>
                    </a:p>
                  </a:txBody>
                  <a:tcPr marL="0" marR="0" marT="0" marB="0" anchor="ctr"/>
                </a:tc>
                <a:extLst>
                  <a:ext uri="{0D108BD9-81ED-4DB2-BD59-A6C34878D82A}">
                    <a16:rowId xmlns:a16="http://schemas.microsoft.com/office/drawing/2014/main" val="1310260092"/>
                  </a:ext>
                </a:extLst>
              </a:tr>
              <a:tr h="526912">
                <a:tc>
                  <a:txBody>
                    <a:bodyPr/>
                    <a:lstStyle/>
                    <a:p>
                      <a:r>
                        <a:rPr lang="en-US" sz="1600" dirty="0">
                          <a:effectLst/>
                        </a:rPr>
                        <a:t> Property Tax - Average per Site </a:t>
                      </a:r>
                    </a:p>
                  </a:txBody>
                  <a:tcPr marL="0" marR="0" marT="0" marB="0" anchor="ctr"/>
                </a:tc>
                <a:tc>
                  <a:txBody>
                    <a:bodyPr/>
                    <a:lstStyle/>
                    <a:p>
                      <a:r>
                        <a:rPr lang="en-US" sz="1600" dirty="0"/>
                        <a:t>                               4,069 </a:t>
                      </a:r>
                    </a:p>
                  </a:txBody>
                  <a:tcPr marL="0" marR="0" marT="0" marB="0" anchor="ctr"/>
                </a:tc>
                <a:extLst>
                  <a:ext uri="{0D108BD9-81ED-4DB2-BD59-A6C34878D82A}">
                    <a16:rowId xmlns:a16="http://schemas.microsoft.com/office/drawing/2014/main" val="1915646243"/>
                  </a:ext>
                </a:extLst>
              </a:tr>
              <a:tr h="526912">
                <a:tc>
                  <a:txBody>
                    <a:bodyPr/>
                    <a:lstStyle/>
                    <a:p>
                      <a:r>
                        <a:rPr lang="en-US" sz="1600">
                          <a:effectLst/>
                        </a:rPr>
                        <a:t> Number of Sites </a:t>
                      </a:r>
                    </a:p>
                  </a:txBody>
                  <a:tcPr marL="0" marR="0" marT="0" marB="0" anchor="ctr"/>
                </a:tc>
                <a:tc>
                  <a:txBody>
                    <a:bodyPr/>
                    <a:lstStyle/>
                    <a:p>
                      <a:r>
                        <a:rPr lang="en-US" sz="1600"/>
                        <a:t>                            </a:t>
                      </a:r>
                      <a:r>
                        <a:rPr lang="en-US" sz="1600" u="sng"/>
                        <a:t>      172</a:t>
                      </a:r>
                      <a:r>
                        <a:rPr lang="en-US" sz="1600"/>
                        <a:t> </a:t>
                      </a:r>
                    </a:p>
                  </a:txBody>
                  <a:tcPr marL="0" marR="0" marT="0" marB="0" anchor="ctr"/>
                </a:tc>
                <a:extLst>
                  <a:ext uri="{0D108BD9-81ED-4DB2-BD59-A6C34878D82A}">
                    <a16:rowId xmlns:a16="http://schemas.microsoft.com/office/drawing/2014/main" val="4021129862"/>
                  </a:ext>
                </a:extLst>
              </a:tr>
              <a:tr h="526912">
                <a:tc>
                  <a:txBody>
                    <a:bodyPr/>
                    <a:lstStyle/>
                    <a:p>
                      <a:r>
                        <a:rPr lang="en-US" sz="1600">
                          <a:effectLst/>
                        </a:rPr>
                        <a:t> Total Revenue </a:t>
                      </a:r>
                    </a:p>
                  </a:txBody>
                  <a:tcPr marL="0" marR="0" marT="0" marB="0" anchor="ctr"/>
                </a:tc>
                <a:tc>
                  <a:txBody>
                    <a:bodyPr/>
                    <a:lstStyle/>
                    <a:p>
                      <a:r>
                        <a:rPr lang="en-US" sz="1600" dirty="0"/>
                        <a:t>                          699,785</a:t>
                      </a:r>
                    </a:p>
                  </a:txBody>
                  <a:tcPr marL="0" marR="0" marT="0" marB="0" anchor="ctr"/>
                </a:tc>
                <a:extLst>
                  <a:ext uri="{0D108BD9-81ED-4DB2-BD59-A6C34878D82A}">
                    <a16:rowId xmlns:a16="http://schemas.microsoft.com/office/drawing/2014/main" val="761934971"/>
                  </a:ext>
                </a:extLst>
              </a:tr>
              <a:tr h="177376">
                <a:tc>
                  <a:txBody>
                    <a:bodyPr/>
                    <a:lstStyle/>
                    <a:p>
                      <a:endParaRPr lang="en-US" sz="1600">
                        <a:effectLst/>
                      </a:endParaRPr>
                    </a:p>
                  </a:txBody>
                  <a:tcPr marL="0" marR="0" marT="0" marB="0" anchor="ctr"/>
                </a:tc>
                <a:tc>
                  <a:txBody>
                    <a:bodyPr/>
                    <a:lstStyle/>
                    <a:p>
                      <a:endParaRPr lang="en-US" sz="1600" dirty="0"/>
                    </a:p>
                  </a:txBody>
                  <a:tcPr marL="0" marR="0" marT="0" marB="0" anchor="ctr"/>
                </a:tc>
                <a:extLst>
                  <a:ext uri="{0D108BD9-81ED-4DB2-BD59-A6C34878D82A}">
                    <a16:rowId xmlns:a16="http://schemas.microsoft.com/office/drawing/2014/main" val="2422650596"/>
                  </a:ext>
                </a:extLst>
              </a:tr>
              <a:tr h="526912">
                <a:tc>
                  <a:txBody>
                    <a:bodyPr/>
                    <a:lstStyle/>
                    <a:p>
                      <a:r>
                        <a:rPr lang="en-US" sz="1600">
                          <a:effectLst/>
                        </a:rPr>
                        <a:t> Bond – Tax Revenue Dedicated to Interest, Principal &amp; Other Debt Costs </a:t>
                      </a:r>
                    </a:p>
                  </a:txBody>
                  <a:tcPr marL="0" marR="0" marT="0" marB="0" anchor="ctr"/>
                </a:tc>
                <a:tc>
                  <a:txBody>
                    <a:bodyPr/>
                    <a:lstStyle/>
                    <a:p>
                      <a:r>
                        <a:rPr lang="en-US" sz="1600" dirty="0"/>
                        <a:t>                          </a:t>
                      </a:r>
                      <a:r>
                        <a:rPr lang="en-US" sz="1600" u="sng" dirty="0"/>
                        <a:t>308,835</a:t>
                      </a:r>
                      <a:endParaRPr lang="en-US" sz="1600" dirty="0"/>
                    </a:p>
                  </a:txBody>
                  <a:tcPr marL="0" marR="0" marT="0" marB="0" anchor="ctr"/>
                </a:tc>
                <a:extLst>
                  <a:ext uri="{0D108BD9-81ED-4DB2-BD59-A6C34878D82A}">
                    <a16:rowId xmlns:a16="http://schemas.microsoft.com/office/drawing/2014/main" val="167768396"/>
                  </a:ext>
                </a:extLst>
              </a:tr>
              <a:tr h="177376">
                <a:tc>
                  <a:txBody>
                    <a:bodyPr/>
                    <a:lstStyle/>
                    <a:p>
                      <a:endParaRPr lang="en-US" sz="1600">
                        <a:effectLst/>
                      </a:endParaRPr>
                    </a:p>
                  </a:txBody>
                  <a:tcPr marL="0" marR="0" marT="0" marB="0" anchor="ctr"/>
                </a:tc>
                <a:tc>
                  <a:txBody>
                    <a:bodyPr/>
                    <a:lstStyle/>
                    <a:p>
                      <a:endParaRPr lang="en-US" sz="1600"/>
                    </a:p>
                  </a:txBody>
                  <a:tcPr marL="0" marR="0" marT="0" marB="0" anchor="ctr"/>
                </a:tc>
                <a:extLst>
                  <a:ext uri="{0D108BD9-81ED-4DB2-BD59-A6C34878D82A}">
                    <a16:rowId xmlns:a16="http://schemas.microsoft.com/office/drawing/2014/main" val="450829885"/>
                  </a:ext>
                </a:extLst>
              </a:tr>
              <a:tr h="526912">
                <a:tc>
                  <a:txBody>
                    <a:bodyPr/>
                    <a:lstStyle/>
                    <a:p>
                      <a:r>
                        <a:rPr lang="en-US" sz="1600">
                          <a:effectLst/>
                        </a:rPr>
                        <a:t> Property Tax Revenue less Bond Payments </a:t>
                      </a:r>
                    </a:p>
                  </a:txBody>
                  <a:tcPr marL="0" marR="0" marT="0" marB="0" anchor="ctr"/>
                </a:tc>
                <a:tc>
                  <a:txBody>
                    <a:bodyPr/>
                    <a:lstStyle/>
                    <a:p>
                      <a:r>
                        <a:rPr lang="en-US" sz="1600" dirty="0"/>
                        <a:t>                          390,949 </a:t>
                      </a:r>
                    </a:p>
                  </a:txBody>
                  <a:tcPr marL="0" marR="0" marT="0" marB="0" anchor="ctr"/>
                </a:tc>
                <a:extLst>
                  <a:ext uri="{0D108BD9-81ED-4DB2-BD59-A6C34878D82A}">
                    <a16:rowId xmlns:a16="http://schemas.microsoft.com/office/drawing/2014/main" val="1302678696"/>
                  </a:ext>
                </a:extLst>
              </a:tr>
              <a:tr h="526912">
                <a:tc>
                  <a:txBody>
                    <a:bodyPr/>
                    <a:lstStyle/>
                    <a:p>
                      <a:r>
                        <a:rPr lang="en-US" sz="1600">
                          <a:effectLst/>
                        </a:rPr>
                        <a:t> Lodge Rental </a:t>
                      </a:r>
                    </a:p>
                  </a:txBody>
                  <a:tcPr marL="0" marR="0" marT="0" marB="0" anchor="ctr"/>
                </a:tc>
                <a:tc>
                  <a:txBody>
                    <a:bodyPr/>
                    <a:lstStyle/>
                    <a:p>
                      <a:r>
                        <a:rPr lang="en-US" sz="1600" dirty="0"/>
                        <a:t>                            78,000 </a:t>
                      </a:r>
                    </a:p>
                  </a:txBody>
                  <a:tcPr marL="0" marR="0" marT="0" marB="0" anchor="ctr"/>
                </a:tc>
                <a:extLst>
                  <a:ext uri="{0D108BD9-81ED-4DB2-BD59-A6C34878D82A}">
                    <a16:rowId xmlns:a16="http://schemas.microsoft.com/office/drawing/2014/main" val="1500755798"/>
                  </a:ext>
                </a:extLst>
              </a:tr>
              <a:tr h="526912">
                <a:tc>
                  <a:txBody>
                    <a:bodyPr/>
                    <a:lstStyle/>
                    <a:p>
                      <a:r>
                        <a:rPr lang="en-US" sz="1600" dirty="0">
                          <a:effectLst/>
                        </a:rPr>
                        <a:t> Shed Rental </a:t>
                      </a:r>
                    </a:p>
                  </a:txBody>
                  <a:tcPr marL="0" marR="0" marT="0" marB="0" anchor="ctr"/>
                </a:tc>
                <a:tc>
                  <a:txBody>
                    <a:bodyPr/>
                    <a:lstStyle/>
                    <a:p>
                      <a:r>
                        <a:rPr lang="en-US" sz="1600" dirty="0"/>
                        <a:t>                          </a:t>
                      </a:r>
                      <a:r>
                        <a:rPr lang="en-US" sz="1600" u="sng" dirty="0"/>
                        <a:t>  12,000 </a:t>
                      </a:r>
                    </a:p>
                  </a:txBody>
                  <a:tcPr marL="0" marR="0" marT="0" marB="0" anchor="ctr"/>
                </a:tc>
                <a:extLst>
                  <a:ext uri="{0D108BD9-81ED-4DB2-BD59-A6C34878D82A}">
                    <a16:rowId xmlns:a16="http://schemas.microsoft.com/office/drawing/2014/main" val="2859963674"/>
                  </a:ext>
                </a:extLst>
              </a:tr>
              <a:tr h="526912">
                <a:tc>
                  <a:txBody>
                    <a:bodyPr/>
                    <a:lstStyle/>
                    <a:p>
                      <a:r>
                        <a:rPr lang="en-US" sz="1600" dirty="0">
                          <a:effectLst/>
                        </a:rPr>
                        <a:t>Revenue Remaining for Operations</a:t>
                      </a:r>
                    </a:p>
                  </a:txBody>
                  <a:tcPr marL="0" marR="0" marT="0" marB="0" anchor="ctr"/>
                </a:tc>
                <a:tc>
                  <a:txBody>
                    <a:bodyPr/>
                    <a:lstStyle/>
                    <a:p>
                      <a:r>
                        <a:rPr lang="en-US" sz="1600" dirty="0"/>
                        <a:t>                          480,949</a:t>
                      </a:r>
                    </a:p>
                  </a:txBody>
                  <a:tcPr marL="0" marR="0" marT="0" marB="0" anchor="ctr"/>
                </a:tc>
                <a:extLst>
                  <a:ext uri="{0D108BD9-81ED-4DB2-BD59-A6C34878D82A}">
                    <a16:rowId xmlns:a16="http://schemas.microsoft.com/office/drawing/2014/main" val="1052332807"/>
                  </a:ext>
                </a:extLst>
              </a:tr>
              <a:tr h="526912">
                <a:tc>
                  <a:txBody>
                    <a:bodyPr/>
                    <a:lstStyle/>
                    <a:p>
                      <a:r>
                        <a:rPr lang="en-US" sz="1600">
                          <a:effectLst/>
                        </a:rPr>
                        <a:t> General Fund – Beginning Cash Balance </a:t>
                      </a:r>
                    </a:p>
                  </a:txBody>
                  <a:tcPr marL="0" marR="0" marT="0" marB="0" anchor="ctr"/>
                </a:tc>
                <a:tc>
                  <a:txBody>
                    <a:bodyPr/>
                    <a:lstStyle/>
                    <a:p>
                      <a:r>
                        <a:rPr lang="en-US" sz="1600" dirty="0"/>
                        <a:t>                            </a:t>
                      </a:r>
                      <a:r>
                        <a:rPr lang="en-US" sz="1600" u="sng" dirty="0"/>
                        <a:t>27,400</a:t>
                      </a:r>
                    </a:p>
                  </a:txBody>
                  <a:tcPr marL="0" marR="0" marT="0" marB="0" anchor="ctr"/>
                </a:tc>
                <a:extLst>
                  <a:ext uri="{0D108BD9-81ED-4DB2-BD59-A6C34878D82A}">
                    <a16:rowId xmlns:a16="http://schemas.microsoft.com/office/drawing/2014/main" val="835637254"/>
                  </a:ext>
                </a:extLst>
              </a:tr>
              <a:tr h="526912">
                <a:tc>
                  <a:txBody>
                    <a:bodyPr/>
                    <a:lstStyle/>
                    <a:p>
                      <a:r>
                        <a:rPr lang="en-US" sz="1600" dirty="0">
                          <a:effectLst/>
                        </a:rPr>
                        <a:t> Remaining Amount for District Spending &amp; Reserves in 2024</a:t>
                      </a:r>
                    </a:p>
                  </a:txBody>
                  <a:tcPr marL="0" marR="0" marT="0" marB="0" anchor="ctr"/>
                </a:tc>
                <a:tc>
                  <a:txBody>
                    <a:bodyPr/>
                    <a:lstStyle/>
                    <a:p>
                      <a:r>
                        <a:rPr lang="en-US" sz="1600" dirty="0"/>
                        <a:t>                          508,349 </a:t>
                      </a:r>
                    </a:p>
                  </a:txBody>
                  <a:tcPr marL="0" marR="0" marT="0" marB="0" anchor="ctr"/>
                </a:tc>
                <a:extLst>
                  <a:ext uri="{0D108BD9-81ED-4DB2-BD59-A6C34878D82A}">
                    <a16:rowId xmlns:a16="http://schemas.microsoft.com/office/drawing/2014/main" val="3363775491"/>
                  </a:ext>
                </a:extLst>
              </a:tr>
            </a:tbl>
          </a:graphicData>
        </a:graphic>
      </p:graphicFrame>
    </p:spTree>
    <p:extLst>
      <p:ext uri="{BB962C8B-B14F-4D97-AF65-F5344CB8AC3E}">
        <p14:creationId xmlns:p14="http://schemas.microsoft.com/office/powerpoint/2010/main" val="48645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4BB8A2-7B19-6917-1AF5-500C7232C527}"/>
              </a:ext>
            </a:extLst>
          </p:cNvPr>
          <p:cNvSpPr txBox="1"/>
          <p:nvPr/>
        </p:nvSpPr>
        <p:spPr>
          <a:xfrm>
            <a:off x="9445558" y="206800"/>
            <a:ext cx="3142034" cy="369332"/>
          </a:xfrm>
          <a:prstGeom prst="rect">
            <a:avLst/>
          </a:prstGeom>
          <a:noFill/>
        </p:spPr>
        <p:txBody>
          <a:bodyPr wrap="square" rtlCol="0">
            <a:spAutoFit/>
          </a:bodyPr>
          <a:lstStyle/>
          <a:p>
            <a:r>
              <a:rPr lang="en-US" i="1" dirty="0">
                <a:solidFill>
                  <a:srgbClr val="FFFF00"/>
                </a:solidFill>
              </a:rPr>
              <a:t>*Unaudited Financials</a:t>
            </a:r>
          </a:p>
        </p:txBody>
      </p:sp>
      <p:graphicFrame>
        <p:nvGraphicFramePr>
          <p:cNvPr id="3" name="Table 2">
            <a:extLst>
              <a:ext uri="{FF2B5EF4-FFF2-40B4-BE49-F238E27FC236}">
                <a16:creationId xmlns:a16="http://schemas.microsoft.com/office/drawing/2014/main" id="{4DEF0D58-0FD5-EFAC-737E-CB3603734754}"/>
              </a:ext>
            </a:extLst>
          </p:cNvPr>
          <p:cNvGraphicFramePr>
            <a:graphicFrameLocks noGrp="1"/>
          </p:cNvGraphicFramePr>
          <p:nvPr>
            <p:extLst>
              <p:ext uri="{D42A27DB-BD31-4B8C-83A1-F6EECF244321}">
                <p14:modId xmlns:p14="http://schemas.microsoft.com/office/powerpoint/2010/main" val="3016501228"/>
              </p:ext>
            </p:extLst>
          </p:nvPr>
        </p:nvGraphicFramePr>
        <p:xfrm>
          <a:off x="520958" y="933060"/>
          <a:ext cx="11235292" cy="4890793"/>
        </p:xfrm>
        <a:graphic>
          <a:graphicData uri="http://schemas.openxmlformats.org/drawingml/2006/table">
            <a:tbl>
              <a:tblPr firstRow="1" bandRow="1">
                <a:tableStyleId>{5C22544A-7EE6-4342-B048-85BDC9FD1C3A}</a:tableStyleId>
              </a:tblPr>
              <a:tblGrid>
                <a:gridCol w="4377612">
                  <a:extLst>
                    <a:ext uri="{9D8B030D-6E8A-4147-A177-3AD203B41FA5}">
                      <a16:colId xmlns:a16="http://schemas.microsoft.com/office/drawing/2014/main" val="1647884047"/>
                    </a:ext>
                  </a:extLst>
                </a:gridCol>
                <a:gridCol w="2586269">
                  <a:extLst>
                    <a:ext uri="{9D8B030D-6E8A-4147-A177-3AD203B41FA5}">
                      <a16:colId xmlns:a16="http://schemas.microsoft.com/office/drawing/2014/main" val="3908170064"/>
                    </a:ext>
                  </a:extLst>
                </a:gridCol>
                <a:gridCol w="2156248">
                  <a:extLst>
                    <a:ext uri="{9D8B030D-6E8A-4147-A177-3AD203B41FA5}">
                      <a16:colId xmlns:a16="http://schemas.microsoft.com/office/drawing/2014/main" val="419213911"/>
                    </a:ext>
                  </a:extLst>
                </a:gridCol>
                <a:gridCol w="2115163">
                  <a:extLst>
                    <a:ext uri="{9D8B030D-6E8A-4147-A177-3AD203B41FA5}">
                      <a16:colId xmlns:a16="http://schemas.microsoft.com/office/drawing/2014/main" val="3673410666"/>
                    </a:ext>
                  </a:extLst>
                </a:gridCol>
              </a:tblGrid>
              <a:tr h="1045728">
                <a:tc>
                  <a:txBody>
                    <a:bodyPr/>
                    <a:lstStyle/>
                    <a:p>
                      <a:r>
                        <a:rPr lang="en-US" dirty="0">
                          <a:effectLst/>
                        </a:rPr>
                        <a:t> BOND ISSUED FOR CATHEDRAL PINES INFRUSTRUCTURE </a:t>
                      </a:r>
                    </a:p>
                  </a:txBody>
                  <a:tcPr marL="0" marR="0" marT="0" marB="0" anchor="ctr"/>
                </a:tc>
                <a:tc>
                  <a:txBody>
                    <a:bodyPr/>
                    <a:lstStyle/>
                    <a:p>
                      <a:pPr lvl="0" algn="r">
                        <a:buNone/>
                      </a:pPr>
                      <a:r>
                        <a:rPr lang="en-US" dirty="0"/>
                        <a:t> 2022 Actual </a:t>
                      </a:r>
                    </a:p>
                  </a:txBody>
                  <a:tcPr marL="0" marR="0" marT="0" marB="0" anchor="ctr"/>
                </a:tc>
                <a:tc>
                  <a:txBody>
                    <a:bodyPr/>
                    <a:lstStyle/>
                    <a:p>
                      <a:pPr lvl="0" algn="r">
                        <a:buNone/>
                      </a:pPr>
                      <a:r>
                        <a:rPr lang="en-US" dirty="0"/>
                        <a:t> 2023 Actual </a:t>
                      </a:r>
                    </a:p>
                  </a:txBody>
                  <a:tcPr marL="0" marR="0" marT="0" marB="0" anchor="ctr"/>
                </a:tc>
                <a:tc>
                  <a:txBody>
                    <a:bodyPr/>
                    <a:lstStyle/>
                    <a:p>
                      <a:pPr lvl="0" algn="r">
                        <a:buNone/>
                      </a:pPr>
                      <a:r>
                        <a:rPr lang="en-US" dirty="0"/>
                        <a:t> 2024 Budget </a:t>
                      </a:r>
                    </a:p>
                  </a:txBody>
                  <a:tcPr marL="0" marR="0" marT="0" marB="0" anchor="ctr"/>
                </a:tc>
                <a:extLst>
                  <a:ext uri="{0D108BD9-81ED-4DB2-BD59-A6C34878D82A}">
                    <a16:rowId xmlns:a16="http://schemas.microsoft.com/office/drawing/2014/main" val="2587464113"/>
                  </a:ext>
                </a:extLst>
              </a:tr>
              <a:tr h="699834">
                <a:tc>
                  <a:txBody>
                    <a:bodyPr/>
                    <a:lstStyle/>
                    <a:p>
                      <a:r>
                        <a:rPr lang="en-US">
                          <a:effectLst/>
                        </a:rPr>
                        <a:t> Bond Payable </a:t>
                      </a:r>
                    </a:p>
                  </a:txBody>
                  <a:tcPr marL="0" marR="0" marT="0" marB="0" anchor="ctr"/>
                </a:tc>
                <a:tc>
                  <a:txBody>
                    <a:bodyPr/>
                    <a:lstStyle/>
                    <a:p>
                      <a:pPr algn="r"/>
                      <a:r>
                        <a:rPr lang="en-US" dirty="0"/>
                        <a:t>                      4,627,284 </a:t>
                      </a:r>
                    </a:p>
                  </a:txBody>
                  <a:tcPr marL="0" marR="0" marT="0" marB="0" anchor="ctr"/>
                </a:tc>
                <a:tc>
                  <a:txBody>
                    <a:bodyPr/>
                    <a:lstStyle/>
                    <a:p>
                      <a:pPr algn="r"/>
                      <a:r>
                        <a:rPr lang="en-US" dirty="0"/>
                        <a:t>               4,552,284 </a:t>
                      </a:r>
                    </a:p>
                  </a:txBody>
                  <a:tcPr marL="0" marR="0" marT="0" marB="0" anchor="ctr"/>
                </a:tc>
                <a:tc>
                  <a:txBody>
                    <a:bodyPr/>
                    <a:lstStyle/>
                    <a:p>
                      <a:pPr algn="r"/>
                      <a:r>
                        <a:rPr lang="en-US" dirty="0"/>
                        <a:t>                4,467,284 </a:t>
                      </a:r>
                    </a:p>
                  </a:txBody>
                  <a:tcPr marL="0" marR="0" marT="0" marB="0" anchor="ctr"/>
                </a:tc>
                <a:extLst>
                  <a:ext uri="{0D108BD9-81ED-4DB2-BD59-A6C34878D82A}">
                    <a16:rowId xmlns:a16="http://schemas.microsoft.com/office/drawing/2014/main" val="984567605"/>
                  </a:ext>
                </a:extLst>
              </a:tr>
              <a:tr h="345895">
                <a:tc>
                  <a:txBody>
                    <a:bodyPr/>
                    <a:lstStyle/>
                    <a:p>
                      <a:endParaRPr lang="en-US">
                        <a:effectLst/>
                      </a:endParaRPr>
                    </a:p>
                  </a:txBody>
                  <a:tcPr marL="0" marR="0" marT="0" marB="0" anchor="ctr"/>
                </a:tc>
                <a:tc>
                  <a:txBody>
                    <a:bodyPr/>
                    <a:lstStyle/>
                    <a:p>
                      <a:pPr algn="r"/>
                      <a:endParaRPr lang="en-US"/>
                    </a:p>
                  </a:txBody>
                  <a:tcPr marL="0" marR="0" marT="0" marB="0" anchor="ctr"/>
                </a:tc>
                <a:tc>
                  <a:txBody>
                    <a:bodyPr/>
                    <a:lstStyle/>
                    <a:p>
                      <a:pPr algn="r"/>
                      <a:endParaRPr lang="en-US"/>
                    </a:p>
                  </a:txBody>
                  <a:tcPr marL="0" marR="0" marT="0" marB="0" anchor="ctr"/>
                </a:tc>
                <a:tc>
                  <a:txBody>
                    <a:bodyPr/>
                    <a:lstStyle/>
                    <a:p>
                      <a:pPr algn="r"/>
                      <a:endParaRPr lang="en-US"/>
                    </a:p>
                  </a:txBody>
                  <a:tcPr marL="0" marR="0" marT="0" marB="0" anchor="ctr"/>
                </a:tc>
                <a:extLst>
                  <a:ext uri="{0D108BD9-81ED-4DB2-BD59-A6C34878D82A}">
                    <a16:rowId xmlns:a16="http://schemas.microsoft.com/office/drawing/2014/main" val="794197360"/>
                  </a:ext>
                </a:extLst>
              </a:tr>
              <a:tr h="699834">
                <a:tc>
                  <a:txBody>
                    <a:bodyPr/>
                    <a:lstStyle/>
                    <a:p>
                      <a:r>
                        <a:rPr lang="en-US">
                          <a:effectLst/>
                        </a:rPr>
                        <a:t> Principal Payment </a:t>
                      </a:r>
                    </a:p>
                  </a:txBody>
                  <a:tcPr marL="0" marR="0" marT="0" marB="0" anchor="ctr"/>
                </a:tc>
                <a:tc>
                  <a:txBody>
                    <a:bodyPr/>
                    <a:lstStyle/>
                    <a:p>
                      <a:pPr algn="r"/>
                      <a:r>
                        <a:rPr lang="en-US" dirty="0"/>
                        <a:t>                            75,000 </a:t>
                      </a:r>
                    </a:p>
                  </a:txBody>
                  <a:tcPr marL="0" marR="0" marT="0" marB="0" anchor="ctr"/>
                </a:tc>
                <a:tc>
                  <a:txBody>
                    <a:bodyPr/>
                    <a:lstStyle/>
                    <a:p>
                      <a:pPr algn="r"/>
                      <a:r>
                        <a:rPr lang="en-US" dirty="0"/>
                        <a:t>                   75,000 </a:t>
                      </a:r>
                    </a:p>
                  </a:txBody>
                  <a:tcPr marL="0" marR="0" marT="0" marB="0" anchor="ctr"/>
                </a:tc>
                <a:tc>
                  <a:txBody>
                    <a:bodyPr/>
                    <a:lstStyle/>
                    <a:p>
                      <a:pPr algn="r"/>
                      <a:r>
                        <a:rPr lang="en-US" dirty="0"/>
                        <a:t>                   85,000 </a:t>
                      </a:r>
                    </a:p>
                  </a:txBody>
                  <a:tcPr marL="0" marR="0" marT="0" marB="0" anchor="ctr"/>
                </a:tc>
                <a:extLst>
                  <a:ext uri="{0D108BD9-81ED-4DB2-BD59-A6C34878D82A}">
                    <a16:rowId xmlns:a16="http://schemas.microsoft.com/office/drawing/2014/main" val="2368896296"/>
                  </a:ext>
                </a:extLst>
              </a:tr>
              <a:tr h="699834">
                <a:tc>
                  <a:txBody>
                    <a:bodyPr/>
                    <a:lstStyle/>
                    <a:p>
                      <a:r>
                        <a:rPr lang="en-US">
                          <a:effectLst/>
                        </a:rPr>
                        <a:t> Interest Expense (4.6%) </a:t>
                      </a:r>
                    </a:p>
                  </a:txBody>
                  <a:tcPr marL="0" marR="0" marT="0" marB="0" anchor="ctr"/>
                </a:tc>
                <a:tc>
                  <a:txBody>
                    <a:bodyPr/>
                    <a:lstStyle/>
                    <a:p>
                      <a:pPr algn="r"/>
                      <a:r>
                        <a:rPr lang="en-US" dirty="0"/>
                        <a:t>                          216,350 </a:t>
                      </a:r>
                    </a:p>
                  </a:txBody>
                  <a:tcPr marL="0" marR="0" marT="0" marB="0" anchor="ctr"/>
                </a:tc>
                <a:tc>
                  <a:txBody>
                    <a:bodyPr/>
                    <a:lstStyle/>
                    <a:p>
                      <a:pPr algn="r"/>
                      <a:r>
                        <a:rPr lang="en-US" dirty="0"/>
                        <a:t>                  213,350 </a:t>
                      </a:r>
                    </a:p>
                  </a:txBody>
                  <a:tcPr marL="0" marR="0" marT="0" marB="0" anchor="ctr"/>
                </a:tc>
                <a:tc>
                  <a:txBody>
                    <a:bodyPr/>
                    <a:lstStyle/>
                    <a:p>
                      <a:pPr algn="r"/>
                      <a:r>
                        <a:rPr lang="en-US" dirty="0"/>
                        <a:t>                   210,350 </a:t>
                      </a:r>
                    </a:p>
                  </a:txBody>
                  <a:tcPr marL="0" marR="0" marT="0" marB="0" anchor="ctr"/>
                </a:tc>
                <a:extLst>
                  <a:ext uri="{0D108BD9-81ED-4DB2-BD59-A6C34878D82A}">
                    <a16:rowId xmlns:a16="http://schemas.microsoft.com/office/drawing/2014/main" val="2001867969"/>
                  </a:ext>
                </a:extLst>
              </a:tr>
              <a:tr h="699834">
                <a:tc>
                  <a:txBody>
                    <a:bodyPr/>
                    <a:lstStyle/>
                    <a:p>
                      <a:r>
                        <a:rPr lang="en-US">
                          <a:effectLst/>
                        </a:rPr>
                        <a:t> Other Debt Related Expenses </a:t>
                      </a:r>
                    </a:p>
                  </a:txBody>
                  <a:tcPr marL="0" marR="0" marT="0" marB="0" anchor="ctr"/>
                </a:tc>
                <a:tc>
                  <a:txBody>
                    <a:bodyPr/>
                    <a:lstStyle/>
                    <a:p>
                      <a:pPr algn="r"/>
                      <a:r>
                        <a:rPr lang="en-US" dirty="0"/>
                        <a:t>                      </a:t>
                      </a:r>
                      <a:r>
                        <a:rPr lang="en-US" u="none" dirty="0"/>
                        <a:t> </a:t>
                      </a:r>
                      <a:r>
                        <a:rPr lang="en-US" u="sng" dirty="0"/>
                        <a:t>    4,798</a:t>
                      </a:r>
                      <a:r>
                        <a:rPr lang="en-US" dirty="0"/>
                        <a:t> </a:t>
                      </a:r>
                    </a:p>
                  </a:txBody>
                  <a:tcPr marL="0" marR="0" marT="0" marB="0" anchor="ctr"/>
                </a:tc>
                <a:tc>
                  <a:txBody>
                    <a:bodyPr/>
                    <a:lstStyle/>
                    <a:p>
                      <a:pPr algn="r"/>
                      <a:r>
                        <a:rPr lang="en-US" dirty="0"/>
                        <a:t>                   </a:t>
                      </a:r>
                      <a:r>
                        <a:rPr lang="en-US" u="sng" dirty="0"/>
                        <a:t>    4,723</a:t>
                      </a:r>
                      <a:r>
                        <a:rPr lang="en-US" dirty="0"/>
                        <a:t> </a:t>
                      </a:r>
                    </a:p>
                  </a:txBody>
                  <a:tcPr marL="0" marR="0" marT="0" marB="0" anchor="ctr"/>
                </a:tc>
                <a:tc>
                  <a:txBody>
                    <a:bodyPr/>
                    <a:lstStyle/>
                    <a:p>
                      <a:pPr algn="r"/>
                      <a:r>
                        <a:rPr lang="en-US" dirty="0"/>
                        <a:t>                    </a:t>
                      </a:r>
                      <a:r>
                        <a:rPr lang="en-US" u="sng" dirty="0"/>
                        <a:t>   5,433</a:t>
                      </a:r>
                      <a:r>
                        <a:rPr lang="en-US" dirty="0"/>
                        <a:t> </a:t>
                      </a:r>
                    </a:p>
                  </a:txBody>
                  <a:tcPr marL="0" marR="0" marT="0" marB="0" anchor="ctr"/>
                </a:tc>
                <a:extLst>
                  <a:ext uri="{0D108BD9-81ED-4DB2-BD59-A6C34878D82A}">
                    <a16:rowId xmlns:a16="http://schemas.microsoft.com/office/drawing/2014/main" val="3692607156"/>
                  </a:ext>
                </a:extLst>
              </a:tr>
              <a:tr h="699834">
                <a:tc>
                  <a:txBody>
                    <a:bodyPr/>
                    <a:lstStyle/>
                    <a:p>
                      <a:r>
                        <a:rPr lang="en-US">
                          <a:effectLst/>
                        </a:rPr>
                        <a:t> Total Annual Debt Financing </a:t>
                      </a:r>
                    </a:p>
                  </a:txBody>
                  <a:tcPr marL="0" marR="0" marT="0" marB="0" anchor="ctr"/>
                </a:tc>
                <a:tc>
                  <a:txBody>
                    <a:bodyPr/>
                    <a:lstStyle/>
                    <a:p>
                      <a:pPr algn="r"/>
                      <a:r>
                        <a:rPr lang="en-US" dirty="0"/>
                        <a:t>                          296,148 </a:t>
                      </a:r>
                    </a:p>
                  </a:txBody>
                  <a:tcPr marL="0" marR="0" marT="0" marB="0" anchor="ctr"/>
                </a:tc>
                <a:tc>
                  <a:txBody>
                    <a:bodyPr/>
                    <a:lstStyle/>
                    <a:p>
                      <a:pPr algn="r"/>
                      <a:r>
                        <a:rPr lang="en-US" dirty="0"/>
                        <a:t>                   293,073 </a:t>
                      </a:r>
                    </a:p>
                  </a:txBody>
                  <a:tcPr marL="0" marR="0" marT="0" marB="0" anchor="ctr"/>
                </a:tc>
                <a:tc>
                  <a:txBody>
                    <a:bodyPr/>
                    <a:lstStyle/>
                    <a:p>
                      <a:pPr algn="r"/>
                      <a:r>
                        <a:rPr lang="en-US" dirty="0"/>
                        <a:t>                  300,783 </a:t>
                      </a:r>
                    </a:p>
                  </a:txBody>
                  <a:tcPr marL="0" marR="0" marT="0" marB="0" anchor="ctr"/>
                </a:tc>
                <a:extLst>
                  <a:ext uri="{0D108BD9-81ED-4DB2-BD59-A6C34878D82A}">
                    <a16:rowId xmlns:a16="http://schemas.microsoft.com/office/drawing/2014/main" val="2903049999"/>
                  </a:ext>
                </a:extLst>
              </a:tr>
            </a:tbl>
          </a:graphicData>
        </a:graphic>
      </p:graphicFrame>
    </p:spTree>
    <p:extLst>
      <p:ext uri="{BB962C8B-B14F-4D97-AF65-F5344CB8AC3E}">
        <p14:creationId xmlns:p14="http://schemas.microsoft.com/office/powerpoint/2010/main" val="299340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4BB8A2-7B19-6917-1AF5-500C7232C527}"/>
              </a:ext>
            </a:extLst>
          </p:cNvPr>
          <p:cNvSpPr txBox="1"/>
          <p:nvPr/>
        </p:nvSpPr>
        <p:spPr>
          <a:xfrm>
            <a:off x="9445558" y="206800"/>
            <a:ext cx="3142034" cy="369332"/>
          </a:xfrm>
          <a:prstGeom prst="rect">
            <a:avLst/>
          </a:prstGeom>
          <a:noFill/>
        </p:spPr>
        <p:txBody>
          <a:bodyPr wrap="square" rtlCol="0">
            <a:spAutoFit/>
          </a:bodyPr>
          <a:lstStyle/>
          <a:p>
            <a:r>
              <a:rPr lang="en-US" i="1" dirty="0">
                <a:solidFill>
                  <a:srgbClr val="FFFF00"/>
                </a:solidFill>
              </a:rPr>
              <a:t>*Unaudited Financials</a:t>
            </a:r>
          </a:p>
        </p:txBody>
      </p:sp>
      <p:graphicFrame>
        <p:nvGraphicFramePr>
          <p:cNvPr id="3" name="Table 2">
            <a:extLst>
              <a:ext uri="{FF2B5EF4-FFF2-40B4-BE49-F238E27FC236}">
                <a16:creationId xmlns:a16="http://schemas.microsoft.com/office/drawing/2014/main" id="{7B2C8CF9-D501-846B-1D3E-C6DD53DA7EBF}"/>
              </a:ext>
            </a:extLst>
          </p:cNvPr>
          <p:cNvGraphicFramePr>
            <a:graphicFrameLocks noGrp="1"/>
          </p:cNvGraphicFramePr>
          <p:nvPr>
            <p:extLst>
              <p:ext uri="{D42A27DB-BD31-4B8C-83A1-F6EECF244321}">
                <p14:modId xmlns:p14="http://schemas.microsoft.com/office/powerpoint/2010/main" val="1485659904"/>
              </p:ext>
            </p:extLst>
          </p:nvPr>
        </p:nvGraphicFramePr>
        <p:xfrm>
          <a:off x="528476" y="828674"/>
          <a:ext cx="11176710" cy="5246040"/>
        </p:xfrm>
        <a:graphic>
          <a:graphicData uri="http://schemas.openxmlformats.org/drawingml/2006/table">
            <a:tbl>
              <a:tblPr firstRow="1" bandRow="1">
                <a:tableStyleId>{5C22544A-7EE6-4342-B048-85BDC9FD1C3A}</a:tableStyleId>
              </a:tblPr>
              <a:tblGrid>
                <a:gridCol w="3205324">
                  <a:extLst>
                    <a:ext uri="{9D8B030D-6E8A-4147-A177-3AD203B41FA5}">
                      <a16:colId xmlns:a16="http://schemas.microsoft.com/office/drawing/2014/main" val="3691335157"/>
                    </a:ext>
                  </a:extLst>
                </a:gridCol>
                <a:gridCol w="1352550">
                  <a:extLst>
                    <a:ext uri="{9D8B030D-6E8A-4147-A177-3AD203B41FA5}">
                      <a16:colId xmlns:a16="http://schemas.microsoft.com/office/drawing/2014/main" val="867813333"/>
                    </a:ext>
                  </a:extLst>
                </a:gridCol>
                <a:gridCol w="1581150">
                  <a:extLst>
                    <a:ext uri="{9D8B030D-6E8A-4147-A177-3AD203B41FA5}">
                      <a16:colId xmlns:a16="http://schemas.microsoft.com/office/drawing/2014/main" val="1670405355"/>
                    </a:ext>
                  </a:extLst>
                </a:gridCol>
                <a:gridCol w="1657350">
                  <a:extLst>
                    <a:ext uri="{9D8B030D-6E8A-4147-A177-3AD203B41FA5}">
                      <a16:colId xmlns:a16="http://schemas.microsoft.com/office/drawing/2014/main" val="1700051320"/>
                    </a:ext>
                  </a:extLst>
                </a:gridCol>
                <a:gridCol w="1332066">
                  <a:extLst>
                    <a:ext uri="{9D8B030D-6E8A-4147-A177-3AD203B41FA5}">
                      <a16:colId xmlns:a16="http://schemas.microsoft.com/office/drawing/2014/main" val="3027516485"/>
                    </a:ext>
                  </a:extLst>
                </a:gridCol>
                <a:gridCol w="2048270">
                  <a:extLst>
                    <a:ext uri="{9D8B030D-6E8A-4147-A177-3AD203B41FA5}">
                      <a16:colId xmlns:a16="http://schemas.microsoft.com/office/drawing/2014/main" val="2378224848"/>
                    </a:ext>
                  </a:extLst>
                </a:gridCol>
              </a:tblGrid>
              <a:tr h="1123951">
                <a:tc>
                  <a:txBody>
                    <a:bodyPr/>
                    <a:lstStyle/>
                    <a:p>
                      <a:pPr algn="ctr"/>
                      <a:r>
                        <a:rPr lang="en-US" dirty="0">
                          <a:effectLst/>
                        </a:rPr>
                        <a:t> REVENUE FLUCTUATIONS </a:t>
                      </a:r>
                    </a:p>
                  </a:txBody>
                  <a:tcPr marL="0" marR="0" marT="0" marB="0" anchor="ctr"/>
                </a:tc>
                <a:tc>
                  <a:txBody>
                    <a:bodyPr/>
                    <a:lstStyle/>
                    <a:p>
                      <a:pPr algn="ctr"/>
                      <a:r>
                        <a:rPr lang="en-US" dirty="0">
                          <a:effectLst/>
                        </a:rPr>
                        <a:t> 2022 Actual </a:t>
                      </a:r>
                    </a:p>
                  </a:txBody>
                  <a:tcPr marL="0" marR="0" marT="0" marB="0" anchor="ctr"/>
                </a:tc>
                <a:tc>
                  <a:txBody>
                    <a:bodyPr/>
                    <a:lstStyle/>
                    <a:p>
                      <a:pPr algn="ctr"/>
                      <a:r>
                        <a:rPr lang="en-US" dirty="0">
                          <a:effectLst/>
                        </a:rPr>
                        <a:t> 2023 Actual </a:t>
                      </a:r>
                    </a:p>
                  </a:txBody>
                  <a:tcPr marL="0" marR="0" marT="0" marB="0" anchor="ctr"/>
                </a:tc>
                <a:tc>
                  <a:txBody>
                    <a:bodyPr/>
                    <a:lstStyle/>
                    <a:p>
                      <a:pPr algn="ctr"/>
                      <a:r>
                        <a:rPr lang="en-US" dirty="0">
                          <a:effectLst/>
                        </a:rPr>
                        <a:t> 2024 Budget </a:t>
                      </a:r>
                    </a:p>
                  </a:txBody>
                  <a:tcPr marL="0" marR="0" marT="0" marB="0" anchor="ctr"/>
                </a:tc>
                <a:tc>
                  <a:txBody>
                    <a:bodyPr/>
                    <a:lstStyle/>
                    <a:p>
                      <a:pPr algn="ctr"/>
                      <a:r>
                        <a:rPr lang="en-US" dirty="0">
                          <a:effectLst/>
                        </a:rPr>
                        <a:t> 2023 Act to 2024 Bud </a:t>
                      </a:r>
                    </a:p>
                  </a:txBody>
                  <a:tcPr marL="0" marR="0" marT="0" marB="0" anchor="ctr"/>
                </a:tc>
                <a:tc>
                  <a:txBody>
                    <a:bodyPr/>
                    <a:lstStyle/>
                    <a:p>
                      <a:pPr algn="ctr"/>
                      <a:r>
                        <a:rPr lang="en-US" dirty="0">
                          <a:effectLst/>
                        </a:rPr>
                        <a:t> Comments </a:t>
                      </a:r>
                    </a:p>
                  </a:txBody>
                  <a:tcPr marL="0" marR="0" marT="0" marB="0" anchor="ctr"/>
                </a:tc>
                <a:extLst>
                  <a:ext uri="{0D108BD9-81ED-4DB2-BD59-A6C34878D82A}">
                    <a16:rowId xmlns:a16="http://schemas.microsoft.com/office/drawing/2014/main" val="1440093078"/>
                  </a:ext>
                </a:extLst>
              </a:tr>
              <a:tr h="684423">
                <a:tc>
                  <a:txBody>
                    <a:bodyPr/>
                    <a:lstStyle/>
                    <a:p>
                      <a:r>
                        <a:rPr lang="en-US" dirty="0">
                          <a:effectLst/>
                        </a:rPr>
                        <a:t>Property Taxes &amp; Special Ownership Taxes </a:t>
                      </a:r>
                    </a:p>
                  </a:txBody>
                  <a:tcPr marL="0" marR="0" marT="0" marB="0" anchor="ctr"/>
                </a:tc>
                <a:tc>
                  <a:txBody>
                    <a:bodyPr/>
                    <a:lstStyle/>
                    <a:p>
                      <a:pPr algn="r"/>
                      <a:r>
                        <a:rPr lang="en-US" dirty="0"/>
                        <a:t>         354,069 </a:t>
                      </a:r>
                    </a:p>
                  </a:txBody>
                  <a:tcPr marL="0" marR="0" marT="0" marB="0" anchor="ctr"/>
                </a:tc>
                <a:tc>
                  <a:txBody>
                    <a:bodyPr/>
                    <a:lstStyle/>
                    <a:p>
                      <a:pPr algn="r"/>
                      <a:r>
                        <a:rPr lang="en-US" dirty="0"/>
                        <a:t>            343,616 </a:t>
                      </a:r>
                    </a:p>
                  </a:txBody>
                  <a:tcPr marL="0" marR="0" marT="0" marB="0" anchor="ctr"/>
                </a:tc>
                <a:tc>
                  <a:txBody>
                    <a:bodyPr/>
                    <a:lstStyle/>
                    <a:p>
                      <a:pPr algn="r"/>
                      <a:r>
                        <a:rPr lang="en-US" dirty="0"/>
                        <a:t>           390,949 </a:t>
                      </a:r>
                    </a:p>
                  </a:txBody>
                  <a:tcPr marL="0" marR="0" marT="0" marB="0" anchor="ctr"/>
                </a:tc>
                <a:tc>
                  <a:txBody>
                    <a:bodyPr/>
                    <a:lstStyle/>
                    <a:p>
                      <a:pPr algn="r"/>
                      <a:r>
                        <a:rPr lang="en-US" dirty="0"/>
                        <a:t>14%</a:t>
                      </a:r>
                    </a:p>
                  </a:txBody>
                  <a:tcPr marL="0" marR="0" marT="0" marB="0" anchor="ctr"/>
                </a:tc>
                <a:tc>
                  <a:txBody>
                    <a:bodyPr/>
                    <a:lstStyle/>
                    <a:p>
                      <a:pPr algn="ctr"/>
                      <a:r>
                        <a:rPr lang="en-US" dirty="0"/>
                        <a:t> Increased Values </a:t>
                      </a:r>
                    </a:p>
                  </a:txBody>
                  <a:tcPr marL="0" marR="0" marT="0" marB="0" anchor="ctr"/>
                </a:tc>
                <a:extLst>
                  <a:ext uri="{0D108BD9-81ED-4DB2-BD59-A6C34878D82A}">
                    <a16:rowId xmlns:a16="http://schemas.microsoft.com/office/drawing/2014/main" val="275911307"/>
                  </a:ext>
                </a:extLst>
              </a:tr>
              <a:tr h="684423">
                <a:tc>
                  <a:txBody>
                    <a:bodyPr/>
                    <a:lstStyle/>
                    <a:p>
                      <a:r>
                        <a:rPr lang="en-US" dirty="0">
                          <a:effectLst/>
                        </a:rPr>
                        <a:t> Lodge Rental </a:t>
                      </a:r>
                    </a:p>
                  </a:txBody>
                  <a:tcPr marL="0" marR="0" marT="0" marB="0" anchor="ctr"/>
                </a:tc>
                <a:tc>
                  <a:txBody>
                    <a:bodyPr/>
                    <a:lstStyle/>
                    <a:p>
                      <a:pPr algn="r"/>
                      <a:r>
                        <a:rPr lang="en-US" dirty="0"/>
                        <a:t>           68,077 </a:t>
                      </a:r>
                    </a:p>
                  </a:txBody>
                  <a:tcPr marL="0" marR="0" marT="0" marB="0" anchor="ctr"/>
                </a:tc>
                <a:tc>
                  <a:txBody>
                    <a:bodyPr/>
                    <a:lstStyle/>
                    <a:p>
                      <a:pPr algn="r"/>
                      <a:r>
                        <a:rPr lang="en-US" dirty="0"/>
                        <a:t>              61,131 </a:t>
                      </a:r>
                    </a:p>
                  </a:txBody>
                  <a:tcPr marL="0" marR="0" marT="0" marB="0" anchor="ctr"/>
                </a:tc>
                <a:tc>
                  <a:txBody>
                    <a:bodyPr/>
                    <a:lstStyle/>
                    <a:p>
                      <a:pPr algn="r"/>
                      <a:r>
                        <a:rPr lang="en-US" dirty="0"/>
                        <a:t>              78,000 </a:t>
                      </a:r>
                    </a:p>
                  </a:txBody>
                  <a:tcPr marL="0" marR="0" marT="0" marB="0" anchor="ctr"/>
                </a:tc>
                <a:tc>
                  <a:txBody>
                    <a:bodyPr/>
                    <a:lstStyle/>
                    <a:p>
                      <a:pPr algn="r"/>
                      <a:r>
                        <a:rPr lang="en-US" dirty="0"/>
                        <a:t>28%</a:t>
                      </a:r>
                    </a:p>
                  </a:txBody>
                  <a:tcPr marL="0" marR="0" marT="0" marB="0" anchor="ctr"/>
                </a:tc>
                <a:tc>
                  <a:txBody>
                    <a:bodyPr/>
                    <a:lstStyle/>
                    <a:p>
                      <a:pPr algn="ctr"/>
                      <a:r>
                        <a:rPr lang="en-US" dirty="0"/>
                        <a:t> Conservative       bookings </a:t>
                      </a:r>
                    </a:p>
                  </a:txBody>
                  <a:tcPr marL="0" marR="0" marT="0" marB="0" anchor="ctr"/>
                </a:tc>
                <a:extLst>
                  <a:ext uri="{0D108BD9-81ED-4DB2-BD59-A6C34878D82A}">
                    <a16:rowId xmlns:a16="http://schemas.microsoft.com/office/drawing/2014/main" val="2608118282"/>
                  </a:ext>
                </a:extLst>
              </a:tr>
              <a:tr h="1034410">
                <a:tc>
                  <a:txBody>
                    <a:bodyPr/>
                    <a:lstStyle/>
                    <a:p>
                      <a:r>
                        <a:rPr lang="en-US" dirty="0">
                          <a:effectLst/>
                        </a:rPr>
                        <a:t> Grant Income - FEMA Funds </a:t>
                      </a:r>
                    </a:p>
                  </a:txBody>
                  <a:tcPr marL="0" marR="0" marT="0" marB="0" anchor="ctr"/>
                </a:tc>
                <a:tc>
                  <a:txBody>
                    <a:bodyPr/>
                    <a:lstStyle/>
                    <a:p>
                      <a:pPr algn="r"/>
                      <a:r>
                        <a:rPr lang="en-US" dirty="0"/>
                        <a:t>                     - </a:t>
                      </a:r>
                    </a:p>
                  </a:txBody>
                  <a:tcPr marL="0" marR="0" marT="0" marB="0" anchor="ctr"/>
                </a:tc>
                <a:tc>
                  <a:txBody>
                    <a:bodyPr/>
                    <a:lstStyle/>
                    <a:p>
                      <a:pPr algn="r"/>
                      <a:r>
                        <a:rPr lang="en-US" dirty="0"/>
                        <a:t>            50,000  </a:t>
                      </a:r>
                    </a:p>
                  </a:txBody>
                  <a:tcPr marL="0" marR="0" marT="0" marB="0" anchor="ctr"/>
                </a:tc>
                <a:tc>
                  <a:txBody>
                    <a:bodyPr/>
                    <a:lstStyle/>
                    <a:p>
                      <a:pPr algn="r"/>
                      <a:r>
                        <a:rPr lang="en-US" dirty="0"/>
                        <a:t>                      - </a:t>
                      </a:r>
                    </a:p>
                  </a:txBody>
                  <a:tcPr marL="0" marR="0" marT="0" marB="0" anchor="ctr"/>
                </a:tc>
                <a:tc>
                  <a:txBody>
                    <a:bodyPr/>
                    <a:lstStyle/>
                    <a:p>
                      <a:pPr algn="r"/>
                      <a:r>
                        <a:rPr lang="en-US" dirty="0"/>
                        <a:t>-</a:t>
                      </a:r>
                    </a:p>
                  </a:txBody>
                  <a:tcPr marL="0" marR="0" marT="0" marB="0" anchor="ctr"/>
                </a:tc>
                <a:tc>
                  <a:txBody>
                    <a:bodyPr/>
                    <a:lstStyle/>
                    <a:p>
                      <a:pPr algn="ctr"/>
                      <a:r>
                        <a:rPr lang="en-US" dirty="0"/>
                        <a:t> No Receipt in 2024 </a:t>
                      </a:r>
                    </a:p>
                  </a:txBody>
                  <a:tcPr marL="0" marR="0" marT="0" marB="0" anchor="ctr"/>
                </a:tc>
                <a:extLst>
                  <a:ext uri="{0D108BD9-81ED-4DB2-BD59-A6C34878D82A}">
                    <a16:rowId xmlns:a16="http://schemas.microsoft.com/office/drawing/2014/main" val="1235689260"/>
                  </a:ext>
                </a:extLst>
              </a:tr>
              <a:tr h="1034410">
                <a:tc>
                  <a:txBody>
                    <a:bodyPr/>
                    <a:lstStyle/>
                    <a:p>
                      <a:r>
                        <a:rPr lang="en-US" dirty="0">
                          <a:effectLst/>
                        </a:rPr>
                        <a:t> Other Income </a:t>
                      </a:r>
                    </a:p>
                  </a:txBody>
                  <a:tcPr marL="0" marR="0" marT="0" marB="0" anchor="ctr"/>
                </a:tc>
                <a:tc>
                  <a:txBody>
                    <a:bodyPr/>
                    <a:lstStyle/>
                    <a:p>
                      <a:pPr algn="r"/>
                      <a:r>
                        <a:rPr lang="en-US" dirty="0"/>
                        <a:t>           </a:t>
                      </a:r>
                      <a:r>
                        <a:rPr lang="en-US" u="sng" dirty="0"/>
                        <a:t>13,897</a:t>
                      </a:r>
                      <a:r>
                        <a:rPr lang="en-US" dirty="0"/>
                        <a:t> </a:t>
                      </a:r>
                    </a:p>
                  </a:txBody>
                  <a:tcPr marL="0" marR="0" marT="0" marB="0" anchor="ctr"/>
                </a:tc>
                <a:tc>
                  <a:txBody>
                    <a:bodyPr/>
                    <a:lstStyle/>
                    <a:p>
                      <a:pPr algn="r"/>
                      <a:r>
                        <a:rPr lang="en-US" dirty="0"/>
                        <a:t>              </a:t>
                      </a:r>
                      <a:r>
                        <a:rPr lang="en-US" u="sng" dirty="0"/>
                        <a:t>15,491 </a:t>
                      </a:r>
                    </a:p>
                  </a:txBody>
                  <a:tcPr marL="0" marR="0" marT="0" marB="0" anchor="ctr"/>
                </a:tc>
                <a:tc>
                  <a:txBody>
                    <a:bodyPr/>
                    <a:lstStyle/>
                    <a:p>
                      <a:pPr algn="r"/>
                      <a:r>
                        <a:rPr lang="en-US" dirty="0"/>
                        <a:t>              </a:t>
                      </a:r>
                      <a:r>
                        <a:rPr lang="en-US" u="sng" dirty="0"/>
                        <a:t>12,000</a:t>
                      </a:r>
                      <a:r>
                        <a:rPr lang="en-US" dirty="0"/>
                        <a:t> </a:t>
                      </a:r>
                    </a:p>
                  </a:txBody>
                  <a:tcPr marL="0" marR="0" marT="0" marB="0" anchor="ctr"/>
                </a:tc>
                <a:tc>
                  <a:txBody>
                    <a:bodyPr/>
                    <a:lstStyle/>
                    <a:p>
                      <a:pPr algn="r"/>
                      <a:r>
                        <a:rPr lang="en-US" dirty="0"/>
                        <a:t>-23%</a:t>
                      </a:r>
                    </a:p>
                  </a:txBody>
                  <a:tcPr marL="0" marR="0" marT="0" marB="0" anchor="ctr"/>
                </a:tc>
                <a:tc>
                  <a:txBody>
                    <a:bodyPr/>
                    <a:lstStyle/>
                    <a:p>
                      <a:pPr algn="ctr"/>
                      <a:r>
                        <a:rPr lang="en-US" dirty="0"/>
                        <a:t> </a:t>
                      </a:r>
                    </a:p>
                    <a:p>
                      <a:pPr algn="ctr"/>
                      <a:r>
                        <a:rPr lang="en-US" dirty="0"/>
                        <a:t>   $5k grant in 2023</a:t>
                      </a:r>
                    </a:p>
                    <a:p>
                      <a:pPr algn="ctr"/>
                      <a:endParaRPr lang="en-US" dirty="0"/>
                    </a:p>
                  </a:txBody>
                  <a:tcPr marL="0" marR="0" marT="0" marB="0" anchor="ctr"/>
                </a:tc>
                <a:extLst>
                  <a:ext uri="{0D108BD9-81ED-4DB2-BD59-A6C34878D82A}">
                    <a16:rowId xmlns:a16="http://schemas.microsoft.com/office/drawing/2014/main" val="3073619669"/>
                  </a:ext>
                </a:extLst>
              </a:tr>
              <a:tr h="684423">
                <a:tc>
                  <a:txBody>
                    <a:bodyPr/>
                    <a:lstStyle/>
                    <a:p>
                      <a:r>
                        <a:rPr lang="en-US" dirty="0">
                          <a:effectLst/>
                        </a:rPr>
                        <a:t> Total Revenue </a:t>
                      </a:r>
                    </a:p>
                  </a:txBody>
                  <a:tcPr marL="0" marR="0" marT="0" marB="0" anchor="ctr"/>
                </a:tc>
                <a:tc>
                  <a:txBody>
                    <a:bodyPr/>
                    <a:lstStyle/>
                    <a:p>
                      <a:pPr algn="r"/>
                      <a:r>
                        <a:rPr lang="en-US" dirty="0"/>
                        <a:t>         436,043 </a:t>
                      </a:r>
                    </a:p>
                  </a:txBody>
                  <a:tcPr marL="0" marR="0" marT="0" marB="0" anchor="ctr"/>
                </a:tc>
                <a:tc>
                  <a:txBody>
                    <a:bodyPr/>
                    <a:lstStyle/>
                    <a:p>
                      <a:pPr algn="r"/>
                      <a:r>
                        <a:rPr lang="en-US" dirty="0"/>
                        <a:t>            470,238 </a:t>
                      </a:r>
                    </a:p>
                  </a:txBody>
                  <a:tcPr marL="0" marR="0" marT="0" marB="0" anchor="ctr"/>
                </a:tc>
                <a:tc>
                  <a:txBody>
                    <a:bodyPr/>
                    <a:lstStyle/>
                    <a:p>
                      <a:pPr algn="r"/>
                      <a:r>
                        <a:rPr lang="en-US" dirty="0"/>
                        <a:t>           480,949 </a:t>
                      </a:r>
                    </a:p>
                  </a:txBody>
                  <a:tcPr marL="0" marR="0" marT="0" marB="0" anchor="ctr"/>
                </a:tc>
                <a:tc>
                  <a:txBody>
                    <a:bodyPr/>
                    <a:lstStyle/>
                    <a:p>
                      <a:pPr algn="r"/>
                      <a:r>
                        <a:rPr lang="en-US" dirty="0"/>
                        <a:t>2%</a:t>
                      </a:r>
                    </a:p>
                  </a:txBody>
                  <a:tcPr marL="0" marR="0" marT="0" marB="0" anchor="ctr"/>
                </a:tc>
                <a:tc>
                  <a:txBody>
                    <a:bodyPr/>
                    <a:lstStyle/>
                    <a:p>
                      <a:pPr algn="ctr"/>
                      <a:r>
                        <a:rPr lang="en-US" dirty="0"/>
                        <a:t>  Minor increase</a:t>
                      </a:r>
                    </a:p>
                  </a:txBody>
                  <a:tcPr marL="0" marR="0" marT="0" marB="0" anchor="ctr"/>
                </a:tc>
                <a:extLst>
                  <a:ext uri="{0D108BD9-81ED-4DB2-BD59-A6C34878D82A}">
                    <a16:rowId xmlns:a16="http://schemas.microsoft.com/office/drawing/2014/main" val="471318724"/>
                  </a:ext>
                </a:extLst>
              </a:tr>
            </a:tbl>
          </a:graphicData>
        </a:graphic>
      </p:graphicFrame>
    </p:spTree>
    <p:extLst>
      <p:ext uri="{BB962C8B-B14F-4D97-AF65-F5344CB8AC3E}">
        <p14:creationId xmlns:p14="http://schemas.microsoft.com/office/powerpoint/2010/main" val="3003343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4BB8A2-7B19-6917-1AF5-500C7232C527}"/>
              </a:ext>
            </a:extLst>
          </p:cNvPr>
          <p:cNvSpPr txBox="1"/>
          <p:nvPr/>
        </p:nvSpPr>
        <p:spPr>
          <a:xfrm>
            <a:off x="9445558" y="206800"/>
            <a:ext cx="3142034" cy="369332"/>
          </a:xfrm>
          <a:prstGeom prst="rect">
            <a:avLst/>
          </a:prstGeom>
          <a:noFill/>
        </p:spPr>
        <p:txBody>
          <a:bodyPr wrap="square" rtlCol="0">
            <a:spAutoFit/>
          </a:bodyPr>
          <a:lstStyle/>
          <a:p>
            <a:r>
              <a:rPr lang="en-US" i="1" dirty="0">
                <a:solidFill>
                  <a:srgbClr val="FFFF00"/>
                </a:solidFill>
              </a:rPr>
              <a:t>*Unaudited Financials</a:t>
            </a:r>
          </a:p>
        </p:txBody>
      </p:sp>
      <p:graphicFrame>
        <p:nvGraphicFramePr>
          <p:cNvPr id="3" name="Table 2">
            <a:extLst>
              <a:ext uri="{FF2B5EF4-FFF2-40B4-BE49-F238E27FC236}">
                <a16:creationId xmlns:a16="http://schemas.microsoft.com/office/drawing/2014/main" id="{2B5C6563-B3ED-6C15-E209-80C0791DE26C}"/>
              </a:ext>
            </a:extLst>
          </p:cNvPr>
          <p:cNvGraphicFramePr>
            <a:graphicFrameLocks noGrp="1"/>
          </p:cNvGraphicFramePr>
          <p:nvPr>
            <p:extLst>
              <p:ext uri="{D42A27DB-BD31-4B8C-83A1-F6EECF244321}">
                <p14:modId xmlns:p14="http://schemas.microsoft.com/office/powerpoint/2010/main" val="755881070"/>
              </p:ext>
            </p:extLst>
          </p:nvPr>
        </p:nvGraphicFramePr>
        <p:xfrm>
          <a:off x="484517" y="681273"/>
          <a:ext cx="11222965" cy="5421409"/>
        </p:xfrm>
        <a:graphic>
          <a:graphicData uri="http://schemas.openxmlformats.org/drawingml/2006/table">
            <a:tbl>
              <a:tblPr firstRow="1" bandRow="1">
                <a:tableStyleId>{F5AB1C69-6EDB-4FF4-983F-18BD219EF322}</a:tableStyleId>
              </a:tblPr>
              <a:tblGrid>
                <a:gridCol w="2222070">
                  <a:extLst>
                    <a:ext uri="{9D8B030D-6E8A-4147-A177-3AD203B41FA5}">
                      <a16:colId xmlns:a16="http://schemas.microsoft.com/office/drawing/2014/main" val="2490757769"/>
                    </a:ext>
                  </a:extLst>
                </a:gridCol>
                <a:gridCol w="2375808">
                  <a:extLst>
                    <a:ext uri="{9D8B030D-6E8A-4147-A177-3AD203B41FA5}">
                      <a16:colId xmlns:a16="http://schemas.microsoft.com/office/drawing/2014/main" val="1061808535"/>
                    </a:ext>
                  </a:extLst>
                </a:gridCol>
                <a:gridCol w="2493034">
                  <a:extLst>
                    <a:ext uri="{9D8B030D-6E8A-4147-A177-3AD203B41FA5}">
                      <a16:colId xmlns:a16="http://schemas.microsoft.com/office/drawing/2014/main" val="1060566240"/>
                    </a:ext>
                  </a:extLst>
                </a:gridCol>
                <a:gridCol w="2355011">
                  <a:extLst>
                    <a:ext uri="{9D8B030D-6E8A-4147-A177-3AD203B41FA5}">
                      <a16:colId xmlns:a16="http://schemas.microsoft.com/office/drawing/2014/main" val="2054564579"/>
                    </a:ext>
                  </a:extLst>
                </a:gridCol>
                <a:gridCol w="1777042">
                  <a:extLst>
                    <a:ext uri="{9D8B030D-6E8A-4147-A177-3AD203B41FA5}">
                      <a16:colId xmlns:a16="http://schemas.microsoft.com/office/drawing/2014/main" val="1593996963"/>
                    </a:ext>
                  </a:extLst>
                </a:gridCol>
              </a:tblGrid>
              <a:tr h="408279">
                <a:tc>
                  <a:txBody>
                    <a:bodyPr/>
                    <a:lstStyle/>
                    <a:p>
                      <a:endParaRPr lang="en-US" sz="1700" dirty="0">
                        <a:effectLst/>
                      </a:endParaRPr>
                    </a:p>
                  </a:txBody>
                  <a:tcPr marL="0" marR="0" marT="0" marB="0" anchor="ctr"/>
                </a:tc>
                <a:tc>
                  <a:txBody>
                    <a:bodyPr/>
                    <a:lstStyle/>
                    <a:p>
                      <a:pPr lvl="1">
                        <a:buNone/>
                      </a:pPr>
                      <a:r>
                        <a:rPr lang="en-US" sz="1700" dirty="0"/>
                        <a:t> 2022 Actual </a:t>
                      </a:r>
                      <a:endParaRPr lang="en-US" dirty="0"/>
                    </a:p>
                  </a:txBody>
                  <a:tcPr marL="0" marR="0" marT="0" marB="0" anchor="ctr"/>
                </a:tc>
                <a:tc>
                  <a:txBody>
                    <a:bodyPr/>
                    <a:lstStyle/>
                    <a:p>
                      <a:pPr lvl="1">
                        <a:buNone/>
                      </a:pPr>
                      <a:r>
                        <a:rPr lang="en-US" sz="1700" dirty="0"/>
                        <a:t> 2023 Actual </a:t>
                      </a:r>
                      <a:endParaRPr lang="en-US" dirty="0"/>
                    </a:p>
                  </a:txBody>
                  <a:tcPr marL="0" marR="0" marT="0" marB="0" anchor="ctr"/>
                </a:tc>
                <a:tc>
                  <a:txBody>
                    <a:bodyPr/>
                    <a:lstStyle/>
                    <a:p>
                      <a:pPr lvl="1">
                        <a:buNone/>
                      </a:pPr>
                      <a:r>
                        <a:rPr lang="en-US" sz="1700" dirty="0"/>
                        <a:t> 2024 Budget </a:t>
                      </a:r>
                      <a:endParaRPr lang="en-US" dirty="0"/>
                    </a:p>
                  </a:txBody>
                  <a:tcPr marL="0" marR="0" marT="0" marB="0" anchor="ctr"/>
                </a:tc>
                <a:tc>
                  <a:txBody>
                    <a:bodyPr/>
                    <a:lstStyle/>
                    <a:p>
                      <a:pPr algn="ctr"/>
                      <a:r>
                        <a:rPr lang="en-US" sz="1700" dirty="0">
                          <a:effectLst/>
                        </a:rPr>
                        <a:t> % Change </a:t>
                      </a:r>
                    </a:p>
                  </a:txBody>
                  <a:tcPr marL="0" marR="0" marT="0" marB="0" anchor="ctr"/>
                </a:tc>
                <a:extLst>
                  <a:ext uri="{0D108BD9-81ED-4DB2-BD59-A6C34878D82A}">
                    <a16:rowId xmlns:a16="http://schemas.microsoft.com/office/drawing/2014/main" val="739371148"/>
                  </a:ext>
                </a:extLst>
              </a:tr>
              <a:tr h="574491">
                <a:tc>
                  <a:txBody>
                    <a:bodyPr/>
                    <a:lstStyle/>
                    <a:p>
                      <a:endParaRPr lang="en-US" sz="1700">
                        <a:effectLst/>
                      </a:endParaRPr>
                    </a:p>
                  </a:txBody>
                  <a:tcPr marL="0" marR="0" marT="0" marB="0" anchor="ctr"/>
                </a:tc>
                <a:tc>
                  <a:txBody>
                    <a:bodyPr/>
                    <a:lstStyle/>
                    <a:p>
                      <a:pPr lvl="1"/>
                      <a:endParaRPr lang="en-US" sz="1700"/>
                    </a:p>
                  </a:txBody>
                  <a:tcPr marL="0" marR="0" marT="0" marB="0" anchor="ctr"/>
                </a:tc>
                <a:tc>
                  <a:txBody>
                    <a:bodyPr/>
                    <a:lstStyle/>
                    <a:p>
                      <a:pPr lvl="1"/>
                      <a:endParaRPr lang="en-US" sz="1700" dirty="0"/>
                    </a:p>
                  </a:txBody>
                  <a:tcPr marL="0" marR="0" marT="0" marB="0" anchor="ctr"/>
                </a:tc>
                <a:tc>
                  <a:txBody>
                    <a:bodyPr/>
                    <a:lstStyle/>
                    <a:p>
                      <a:pPr lvl="1"/>
                      <a:endParaRPr lang="en-US" sz="1700" dirty="0"/>
                    </a:p>
                  </a:txBody>
                  <a:tcPr marL="0" marR="0" marT="0" marB="0" anchor="ctr"/>
                </a:tc>
                <a:tc>
                  <a:txBody>
                    <a:bodyPr/>
                    <a:lstStyle/>
                    <a:p>
                      <a:pPr lvl="1" algn="ctr">
                        <a:lnSpc>
                          <a:spcPct val="100000"/>
                        </a:lnSpc>
                        <a:spcBef>
                          <a:spcPts val="0"/>
                        </a:spcBef>
                        <a:spcAft>
                          <a:spcPts val="0"/>
                        </a:spcAft>
                        <a:buNone/>
                      </a:pPr>
                      <a:r>
                        <a:rPr lang="en-US" sz="1700" u="none" kern="1200" noProof="0" dirty="0">
                          <a:solidFill>
                            <a:schemeClr val="dk1"/>
                          </a:solidFill>
                          <a:latin typeface="+mn-lt"/>
                          <a:ea typeface="+mn-ea"/>
                          <a:cs typeface="+mn-cs"/>
                        </a:rPr>
                        <a:t>2023 to</a:t>
                      </a:r>
                    </a:p>
                    <a:p>
                      <a:pPr lvl="1" algn="ctr">
                        <a:lnSpc>
                          <a:spcPct val="100000"/>
                        </a:lnSpc>
                        <a:spcBef>
                          <a:spcPts val="0"/>
                        </a:spcBef>
                        <a:spcAft>
                          <a:spcPts val="0"/>
                        </a:spcAft>
                        <a:buNone/>
                      </a:pPr>
                      <a:r>
                        <a:rPr lang="en-US" sz="1700" u="sng" kern="1200" dirty="0">
                          <a:solidFill>
                            <a:schemeClr val="dk1"/>
                          </a:solidFill>
                          <a:latin typeface="+mn-lt"/>
                          <a:ea typeface="+mn-ea"/>
                          <a:cs typeface="+mn-cs"/>
                        </a:rPr>
                        <a:t>2024 Bud</a:t>
                      </a:r>
                    </a:p>
                  </a:txBody>
                  <a:tcPr marL="0" marR="0" marT="0" marB="0" anchor="ctr"/>
                </a:tc>
                <a:extLst>
                  <a:ext uri="{0D108BD9-81ED-4DB2-BD59-A6C34878D82A}">
                    <a16:rowId xmlns:a16="http://schemas.microsoft.com/office/drawing/2014/main" val="800767535"/>
                  </a:ext>
                </a:extLst>
              </a:tr>
              <a:tr h="408279">
                <a:tc>
                  <a:txBody>
                    <a:bodyPr/>
                    <a:lstStyle/>
                    <a:p>
                      <a:r>
                        <a:rPr lang="en-US" sz="1700" dirty="0">
                          <a:effectLst/>
                        </a:rPr>
                        <a:t> </a:t>
                      </a:r>
                      <a:r>
                        <a:rPr lang="en-US" sz="1700" b="1" dirty="0">
                          <a:effectLst/>
                        </a:rPr>
                        <a:t>Total Revenue + Grants </a:t>
                      </a:r>
                    </a:p>
                  </a:txBody>
                  <a:tcPr marL="0" marR="0" marT="0" marB="0" anchor="ctr"/>
                </a:tc>
                <a:tc>
                  <a:txBody>
                    <a:bodyPr/>
                    <a:lstStyle/>
                    <a:p>
                      <a:pPr marL="0" algn="ctr" defTabSz="914400" rtl="0" eaLnBrk="1" fontAlgn="ctr" latinLnBrk="0" hangingPunct="1"/>
                      <a:r>
                        <a:rPr lang="en-US" sz="1700" kern="1200" dirty="0">
                          <a:solidFill>
                            <a:schemeClr val="dk1"/>
                          </a:solidFill>
                          <a:latin typeface="+mn-lt"/>
                          <a:ea typeface="+mn-ea"/>
                          <a:cs typeface="+mn-cs"/>
                        </a:rPr>
                        <a:t>436,043</a:t>
                      </a:r>
                    </a:p>
                  </a:txBody>
                  <a:tcPr marL="9525" marR="9525" marT="9525" marB="0" anchor="ctr"/>
                </a:tc>
                <a:tc>
                  <a:txBody>
                    <a:bodyPr/>
                    <a:lstStyle/>
                    <a:p>
                      <a:pPr marL="0" algn="ctr" defTabSz="914400" rtl="0" eaLnBrk="1" fontAlgn="ctr" latinLnBrk="0" hangingPunct="1"/>
                      <a:r>
                        <a:rPr lang="en-US" sz="1700" kern="1200" dirty="0">
                          <a:solidFill>
                            <a:schemeClr val="dk1"/>
                          </a:solidFill>
                          <a:latin typeface="+mn-lt"/>
                          <a:ea typeface="+mn-ea"/>
                          <a:cs typeface="+mn-cs"/>
                        </a:rPr>
                        <a:t>470,238</a:t>
                      </a:r>
                    </a:p>
                  </a:txBody>
                  <a:tcPr marL="9525" marR="9525" marT="9525" marB="0" anchor="ctr"/>
                </a:tc>
                <a:tc>
                  <a:txBody>
                    <a:bodyPr/>
                    <a:lstStyle/>
                    <a:p>
                      <a:pPr marL="0" algn="ctr" defTabSz="914400" rtl="0" eaLnBrk="1" fontAlgn="ctr" latinLnBrk="0" hangingPunct="1"/>
                      <a:r>
                        <a:rPr lang="en-US" sz="1700" kern="1200" dirty="0">
                          <a:solidFill>
                            <a:schemeClr val="dk1"/>
                          </a:solidFill>
                          <a:latin typeface="+mn-lt"/>
                          <a:ea typeface="+mn-ea"/>
                          <a:cs typeface="+mn-cs"/>
                        </a:rPr>
                        <a:t> 480,949 </a:t>
                      </a:r>
                    </a:p>
                  </a:txBody>
                  <a:tcPr marL="9525" marR="9525" marT="9525" marB="0" anchor="ctr"/>
                </a:tc>
                <a:tc>
                  <a:txBody>
                    <a:bodyPr/>
                    <a:lstStyle/>
                    <a:p>
                      <a:pPr marL="0" algn="ctr" defTabSz="914400" rtl="0" eaLnBrk="1" fontAlgn="ctr" latinLnBrk="0" hangingPunct="1"/>
                      <a:r>
                        <a:rPr lang="en-US" sz="1700" kern="1200" dirty="0">
                          <a:solidFill>
                            <a:schemeClr val="dk1"/>
                          </a:solidFill>
                          <a:latin typeface="+mn-lt"/>
                          <a:ea typeface="+mn-ea"/>
                          <a:cs typeface="+mn-cs"/>
                        </a:rPr>
                        <a:t>2%</a:t>
                      </a:r>
                    </a:p>
                  </a:txBody>
                  <a:tcPr marL="9525" marR="9525" marT="9525" marB="0" anchor="ctr"/>
                </a:tc>
                <a:extLst>
                  <a:ext uri="{0D108BD9-81ED-4DB2-BD59-A6C34878D82A}">
                    <a16:rowId xmlns:a16="http://schemas.microsoft.com/office/drawing/2014/main" val="3881620640"/>
                  </a:ext>
                </a:extLst>
              </a:tr>
              <a:tr h="467820">
                <a:tc>
                  <a:txBody>
                    <a:bodyPr/>
                    <a:lstStyle/>
                    <a:p>
                      <a:endParaRPr lang="en-US" sz="1700">
                        <a:effectLst/>
                      </a:endParaRPr>
                    </a:p>
                  </a:txBody>
                  <a:tcPr marL="0" marR="0" marT="0" marB="0" anchor="ctr"/>
                </a:tc>
                <a:tc>
                  <a:txBody>
                    <a:bodyPr/>
                    <a:lstStyle/>
                    <a:p>
                      <a:pPr marL="0" algn="ctr" defTabSz="914400" rtl="0" eaLnBrk="1" fontAlgn="ctr" latinLnBrk="0" hangingPunct="1"/>
                      <a:r>
                        <a:rPr lang="en-US" sz="1700" kern="1200" dirty="0">
                          <a:solidFill>
                            <a:schemeClr val="dk1"/>
                          </a:solidFill>
                          <a:latin typeface="+mn-lt"/>
                          <a:ea typeface="+mn-ea"/>
                          <a:cs typeface="+mn-cs"/>
                        </a:rPr>
                        <a:t> </a:t>
                      </a:r>
                    </a:p>
                  </a:txBody>
                  <a:tcPr marL="9525" marR="9525" marT="9525" marB="0" anchor="ctr"/>
                </a:tc>
                <a:tc>
                  <a:txBody>
                    <a:bodyPr/>
                    <a:lstStyle/>
                    <a:p>
                      <a:pPr marL="0" algn="ctr" defTabSz="914400" rtl="0" eaLnBrk="1" fontAlgn="ctr" latinLnBrk="0" hangingPunct="1"/>
                      <a:r>
                        <a:rPr lang="en-US" sz="1700" kern="1200" dirty="0">
                          <a:solidFill>
                            <a:schemeClr val="dk1"/>
                          </a:solidFill>
                          <a:latin typeface="+mn-lt"/>
                          <a:ea typeface="+mn-ea"/>
                          <a:cs typeface="+mn-cs"/>
                        </a:rPr>
                        <a:t> </a:t>
                      </a:r>
                    </a:p>
                  </a:txBody>
                  <a:tcPr marL="9525" marR="9525" marT="9525" marB="0" anchor="ctr"/>
                </a:tc>
                <a:tc>
                  <a:txBody>
                    <a:bodyPr/>
                    <a:lstStyle/>
                    <a:p>
                      <a:pPr marL="0" algn="ctr" defTabSz="914400" rtl="0" eaLnBrk="1" fontAlgn="ctr" latinLnBrk="0" hangingPunct="1"/>
                      <a:r>
                        <a:rPr lang="en-US" sz="1700" kern="1200" dirty="0">
                          <a:solidFill>
                            <a:schemeClr val="dk1"/>
                          </a:solidFill>
                          <a:latin typeface="+mn-lt"/>
                          <a:ea typeface="+mn-ea"/>
                          <a:cs typeface="+mn-cs"/>
                        </a:rPr>
                        <a:t> </a:t>
                      </a:r>
                    </a:p>
                  </a:txBody>
                  <a:tcPr marL="9525" marR="9525" marT="9525" marB="0" anchor="ctr"/>
                </a:tc>
                <a:tc>
                  <a:txBody>
                    <a:bodyPr/>
                    <a:lstStyle/>
                    <a:p>
                      <a:pPr marL="0" algn="ctr" defTabSz="914400" rtl="0" eaLnBrk="1" fontAlgn="ctr" latinLnBrk="0" hangingPunct="1"/>
                      <a:r>
                        <a:rPr lang="en-US" sz="1700" kern="1200">
                          <a:solidFill>
                            <a:schemeClr val="dk1"/>
                          </a:solidFill>
                          <a:latin typeface="+mn-lt"/>
                          <a:ea typeface="+mn-ea"/>
                          <a:cs typeface="+mn-cs"/>
                        </a:rPr>
                        <a:t> </a:t>
                      </a:r>
                    </a:p>
                  </a:txBody>
                  <a:tcPr marL="9525" marR="9525" marT="9525" marB="0" anchor="ctr"/>
                </a:tc>
                <a:extLst>
                  <a:ext uri="{0D108BD9-81ED-4DB2-BD59-A6C34878D82A}">
                    <a16:rowId xmlns:a16="http://schemas.microsoft.com/office/drawing/2014/main" val="1531959501"/>
                  </a:ext>
                </a:extLst>
              </a:tr>
              <a:tr h="408279">
                <a:tc>
                  <a:txBody>
                    <a:bodyPr/>
                    <a:lstStyle/>
                    <a:p>
                      <a:r>
                        <a:rPr lang="en-US" sz="1700">
                          <a:effectLst/>
                        </a:rPr>
                        <a:t> Professional Services </a:t>
                      </a:r>
                    </a:p>
                  </a:txBody>
                  <a:tcPr marL="0" marR="0" marT="0" marB="0" anchor="ctr"/>
                </a:tc>
                <a:tc>
                  <a:txBody>
                    <a:bodyPr/>
                    <a:lstStyle/>
                    <a:p>
                      <a:pPr marL="0" algn="ctr" defTabSz="914400" rtl="0" eaLnBrk="1" fontAlgn="ctr" latinLnBrk="0" hangingPunct="1"/>
                      <a:r>
                        <a:rPr lang="en-US" sz="1700" kern="1200" dirty="0">
                          <a:solidFill>
                            <a:schemeClr val="dk1"/>
                          </a:solidFill>
                          <a:latin typeface="+mn-lt"/>
                          <a:ea typeface="+mn-ea"/>
                          <a:cs typeface="+mn-cs"/>
                        </a:rPr>
                        <a:t>  92,421 </a:t>
                      </a:r>
                    </a:p>
                  </a:txBody>
                  <a:tcPr marL="9525" marR="9525" marT="9525" marB="0" anchor="ctr"/>
                </a:tc>
                <a:tc>
                  <a:txBody>
                    <a:bodyPr/>
                    <a:lstStyle/>
                    <a:p>
                      <a:pPr marL="0" algn="ctr" defTabSz="914400" rtl="0" eaLnBrk="1" fontAlgn="ctr" latinLnBrk="0" hangingPunct="1"/>
                      <a:r>
                        <a:rPr lang="en-US" sz="1700" kern="1200" dirty="0">
                          <a:solidFill>
                            <a:schemeClr val="dk1"/>
                          </a:solidFill>
                          <a:latin typeface="+mn-lt"/>
                          <a:ea typeface="+mn-ea"/>
                          <a:cs typeface="+mn-cs"/>
                        </a:rPr>
                        <a:t>  95,764</a:t>
                      </a:r>
                    </a:p>
                  </a:txBody>
                  <a:tcPr marL="9525" marR="9525" marT="9525" marB="0" anchor="ctr"/>
                </a:tc>
                <a:tc>
                  <a:txBody>
                    <a:bodyPr/>
                    <a:lstStyle/>
                    <a:p>
                      <a:pPr marL="0" algn="ctr" defTabSz="914400" rtl="0" eaLnBrk="1" fontAlgn="ctr" latinLnBrk="0" hangingPunct="1"/>
                      <a:r>
                        <a:rPr lang="en-US" sz="1700" kern="1200" dirty="0">
                          <a:solidFill>
                            <a:schemeClr val="dk1"/>
                          </a:solidFill>
                          <a:latin typeface="+mn-lt"/>
                          <a:ea typeface="+mn-ea"/>
                          <a:cs typeface="+mn-cs"/>
                        </a:rPr>
                        <a:t>108,600 </a:t>
                      </a:r>
                    </a:p>
                  </a:txBody>
                  <a:tcPr marL="9525" marR="9525" marT="9525" marB="0" anchor="ctr"/>
                </a:tc>
                <a:tc>
                  <a:txBody>
                    <a:bodyPr/>
                    <a:lstStyle/>
                    <a:p>
                      <a:pPr marL="0" algn="ctr" defTabSz="914400" rtl="0" eaLnBrk="1" fontAlgn="ctr" latinLnBrk="0" hangingPunct="1"/>
                      <a:r>
                        <a:rPr lang="en-US" sz="1700" kern="1200" dirty="0">
                          <a:solidFill>
                            <a:schemeClr val="dk1"/>
                          </a:solidFill>
                          <a:latin typeface="+mn-lt"/>
                          <a:ea typeface="+mn-ea"/>
                          <a:cs typeface="+mn-cs"/>
                        </a:rPr>
                        <a:t>13%</a:t>
                      </a:r>
                    </a:p>
                  </a:txBody>
                  <a:tcPr marL="9525" marR="9525" marT="9525" marB="0" anchor="ctr"/>
                </a:tc>
                <a:extLst>
                  <a:ext uri="{0D108BD9-81ED-4DB2-BD59-A6C34878D82A}">
                    <a16:rowId xmlns:a16="http://schemas.microsoft.com/office/drawing/2014/main" val="3081042547"/>
                  </a:ext>
                </a:extLst>
              </a:tr>
              <a:tr h="408279">
                <a:tc>
                  <a:txBody>
                    <a:bodyPr/>
                    <a:lstStyle/>
                    <a:p>
                      <a:r>
                        <a:rPr lang="en-US" sz="1700">
                          <a:effectLst/>
                        </a:rPr>
                        <a:t> Lodge Operations </a:t>
                      </a:r>
                    </a:p>
                  </a:txBody>
                  <a:tcPr marL="0" marR="0" marT="0" marB="0" anchor="ctr"/>
                </a:tc>
                <a:tc>
                  <a:txBody>
                    <a:bodyPr/>
                    <a:lstStyle/>
                    <a:p>
                      <a:pPr marL="0" algn="ctr" defTabSz="914400" rtl="0" eaLnBrk="1" fontAlgn="ctr" latinLnBrk="0" hangingPunct="1"/>
                      <a:r>
                        <a:rPr lang="en-US" sz="1700" kern="1200" dirty="0">
                          <a:solidFill>
                            <a:schemeClr val="dk1"/>
                          </a:solidFill>
                          <a:latin typeface="+mn-lt"/>
                          <a:ea typeface="+mn-ea"/>
                          <a:cs typeface="+mn-cs"/>
                        </a:rPr>
                        <a:t>143,042 </a:t>
                      </a:r>
                    </a:p>
                  </a:txBody>
                  <a:tcPr marL="9525" marR="9525" marT="9525" marB="0" anchor="ctr"/>
                </a:tc>
                <a:tc>
                  <a:txBody>
                    <a:bodyPr/>
                    <a:lstStyle/>
                    <a:p>
                      <a:pPr marL="0" algn="ctr" defTabSz="914400" rtl="0" eaLnBrk="1" fontAlgn="ctr" latinLnBrk="0" hangingPunct="1"/>
                      <a:r>
                        <a:rPr lang="en-US" sz="1700" kern="1200" dirty="0">
                          <a:solidFill>
                            <a:schemeClr val="dk1"/>
                          </a:solidFill>
                          <a:latin typeface="+mn-lt"/>
                          <a:ea typeface="+mn-ea"/>
                          <a:cs typeface="+mn-cs"/>
                        </a:rPr>
                        <a:t> 117,878 </a:t>
                      </a:r>
                    </a:p>
                  </a:txBody>
                  <a:tcPr marL="9525" marR="9525" marT="9525" marB="0" anchor="ctr"/>
                </a:tc>
                <a:tc>
                  <a:txBody>
                    <a:bodyPr/>
                    <a:lstStyle/>
                    <a:p>
                      <a:pPr marL="0" algn="ctr" defTabSz="914400" rtl="0" eaLnBrk="1" fontAlgn="ctr" latinLnBrk="0" hangingPunct="1"/>
                      <a:r>
                        <a:rPr lang="en-US" sz="1700" kern="1200" dirty="0">
                          <a:solidFill>
                            <a:schemeClr val="dk1"/>
                          </a:solidFill>
                          <a:latin typeface="+mn-lt"/>
                          <a:ea typeface="+mn-ea"/>
                          <a:cs typeface="+mn-cs"/>
                        </a:rPr>
                        <a:t> 123,500 </a:t>
                      </a:r>
                    </a:p>
                  </a:txBody>
                  <a:tcPr marL="9525" marR="9525" marT="9525" marB="0" anchor="ctr"/>
                </a:tc>
                <a:tc>
                  <a:txBody>
                    <a:bodyPr/>
                    <a:lstStyle/>
                    <a:p>
                      <a:pPr marL="0" algn="ctr" defTabSz="914400" rtl="0" eaLnBrk="1" fontAlgn="ctr" latinLnBrk="0" hangingPunct="1"/>
                      <a:r>
                        <a:rPr lang="en-US" sz="1700" kern="1200" dirty="0">
                          <a:solidFill>
                            <a:schemeClr val="dk1"/>
                          </a:solidFill>
                          <a:latin typeface="+mn-lt"/>
                          <a:ea typeface="+mn-ea"/>
                          <a:cs typeface="+mn-cs"/>
                        </a:rPr>
                        <a:t>5%</a:t>
                      </a:r>
                    </a:p>
                  </a:txBody>
                  <a:tcPr marL="9525" marR="9525" marT="9525" marB="0" anchor="ctr"/>
                </a:tc>
                <a:extLst>
                  <a:ext uri="{0D108BD9-81ED-4DB2-BD59-A6C34878D82A}">
                    <a16:rowId xmlns:a16="http://schemas.microsoft.com/office/drawing/2014/main" val="1380476156"/>
                  </a:ext>
                </a:extLst>
              </a:tr>
              <a:tr h="408279">
                <a:tc>
                  <a:txBody>
                    <a:bodyPr/>
                    <a:lstStyle/>
                    <a:p>
                      <a:r>
                        <a:rPr lang="en-US" sz="1700">
                          <a:effectLst/>
                        </a:rPr>
                        <a:t> General Expenses </a:t>
                      </a:r>
                    </a:p>
                  </a:txBody>
                  <a:tcPr marL="0" marR="0" marT="0" marB="0" anchor="ctr"/>
                </a:tc>
                <a:tc>
                  <a:txBody>
                    <a:bodyPr/>
                    <a:lstStyle/>
                    <a:p>
                      <a:pPr marL="0" algn="ctr" defTabSz="914400" rtl="0" eaLnBrk="1" fontAlgn="ctr" latinLnBrk="0" hangingPunct="1"/>
                      <a:r>
                        <a:rPr lang="en-US" sz="1700" kern="1200" dirty="0">
                          <a:solidFill>
                            <a:schemeClr val="dk1"/>
                          </a:solidFill>
                          <a:latin typeface="+mn-lt"/>
                          <a:ea typeface="+mn-ea"/>
                          <a:cs typeface="+mn-cs"/>
                        </a:rPr>
                        <a:t>183,406 </a:t>
                      </a:r>
                    </a:p>
                  </a:txBody>
                  <a:tcPr marL="9525" marR="9525" marT="9525" marB="0" anchor="ctr"/>
                </a:tc>
                <a:tc>
                  <a:txBody>
                    <a:bodyPr/>
                    <a:lstStyle/>
                    <a:p>
                      <a:pPr marL="0" algn="ctr" defTabSz="914400" rtl="0" eaLnBrk="1" fontAlgn="ctr" latinLnBrk="0" hangingPunct="1"/>
                      <a:r>
                        <a:rPr lang="en-US" sz="1700" kern="1200" dirty="0">
                          <a:solidFill>
                            <a:schemeClr val="dk1"/>
                          </a:solidFill>
                          <a:latin typeface="+mn-lt"/>
                          <a:ea typeface="+mn-ea"/>
                          <a:cs typeface="+mn-cs"/>
                        </a:rPr>
                        <a:t>  368,903 </a:t>
                      </a:r>
                    </a:p>
                  </a:txBody>
                  <a:tcPr marL="9525" marR="9525" marT="9525" marB="0" anchor="ctr"/>
                </a:tc>
                <a:tc>
                  <a:txBody>
                    <a:bodyPr/>
                    <a:lstStyle/>
                    <a:p>
                      <a:pPr marL="0" algn="ctr" defTabSz="914400" rtl="0" eaLnBrk="1" fontAlgn="ctr" latinLnBrk="0" hangingPunct="1"/>
                      <a:r>
                        <a:rPr lang="en-US" sz="1700" kern="1200" dirty="0">
                          <a:solidFill>
                            <a:schemeClr val="dk1"/>
                          </a:solidFill>
                          <a:latin typeface="+mn-lt"/>
                          <a:ea typeface="+mn-ea"/>
                          <a:cs typeface="+mn-cs"/>
                        </a:rPr>
                        <a:t> 173,800 </a:t>
                      </a:r>
                    </a:p>
                  </a:txBody>
                  <a:tcPr marL="9525" marR="9525" marT="9525" marB="0" anchor="ctr"/>
                </a:tc>
                <a:tc>
                  <a:txBody>
                    <a:bodyPr/>
                    <a:lstStyle/>
                    <a:p>
                      <a:pPr marL="0" algn="ctr" defTabSz="914400" rtl="0" eaLnBrk="1" fontAlgn="ctr" latinLnBrk="0" hangingPunct="1"/>
                      <a:r>
                        <a:rPr lang="en-US" sz="1700" kern="1200" dirty="0">
                          <a:solidFill>
                            <a:schemeClr val="dk1"/>
                          </a:solidFill>
                          <a:latin typeface="+mn-lt"/>
                          <a:ea typeface="+mn-ea"/>
                          <a:cs typeface="+mn-cs"/>
                        </a:rPr>
                        <a:t>-53%</a:t>
                      </a:r>
                    </a:p>
                  </a:txBody>
                  <a:tcPr marL="9525" marR="9525" marT="9525" marB="0" anchor="ctr"/>
                </a:tc>
                <a:extLst>
                  <a:ext uri="{0D108BD9-81ED-4DB2-BD59-A6C34878D82A}">
                    <a16:rowId xmlns:a16="http://schemas.microsoft.com/office/drawing/2014/main" val="2030361956"/>
                  </a:ext>
                </a:extLst>
              </a:tr>
              <a:tr h="408279">
                <a:tc>
                  <a:txBody>
                    <a:bodyPr/>
                    <a:lstStyle/>
                    <a:p>
                      <a:r>
                        <a:rPr lang="en-US" sz="1700">
                          <a:effectLst/>
                        </a:rPr>
                        <a:t> Other </a:t>
                      </a:r>
                    </a:p>
                  </a:txBody>
                  <a:tcPr marL="0" marR="0" marT="0" marB="0" anchor="ctr"/>
                </a:tc>
                <a:tc>
                  <a:txBody>
                    <a:bodyPr/>
                    <a:lstStyle/>
                    <a:p>
                      <a:pPr marL="0" algn="ctr" defTabSz="914400" rtl="0" eaLnBrk="1" fontAlgn="ctr" latinLnBrk="0" hangingPunct="1"/>
                      <a:r>
                        <a:rPr lang="en-US" sz="1700" kern="1200" dirty="0">
                          <a:solidFill>
                            <a:schemeClr val="dk1"/>
                          </a:solidFill>
                          <a:latin typeface="+mn-lt"/>
                          <a:ea typeface="+mn-ea"/>
                          <a:cs typeface="+mn-cs"/>
                        </a:rPr>
                        <a:t>   17,822 </a:t>
                      </a:r>
                    </a:p>
                  </a:txBody>
                  <a:tcPr marL="9525" marR="9525" marT="9525" marB="0" anchor="ctr"/>
                </a:tc>
                <a:tc>
                  <a:txBody>
                    <a:bodyPr/>
                    <a:lstStyle/>
                    <a:p>
                      <a:pPr marL="0" algn="ctr" defTabSz="914400" rtl="0" eaLnBrk="1" fontAlgn="ctr" latinLnBrk="0" hangingPunct="1"/>
                      <a:r>
                        <a:rPr lang="en-US" sz="1700" kern="1200" dirty="0">
                          <a:solidFill>
                            <a:schemeClr val="dk1"/>
                          </a:solidFill>
                          <a:latin typeface="+mn-lt"/>
                          <a:ea typeface="+mn-ea"/>
                          <a:cs typeface="+mn-cs"/>
                        </a:rPr>
                        <a:t>    18,896 </a:t>
                      </a:r>
                    </a:p>
                  </a:txBody>
                  <a:tcPr marL="9525" marR="9525" marT="9525" marB="0" anchor="ctr"/>
                </a:tc>
                <a:tc>
                  <a:txBody>
                    <a:bodyPr/>
                    <a:lstStyle/>
                    <a:p>
                      <a:pPr marL="0" algn="ctr" defTabSz="914400" rtl="0" eaLnBrk="1" fontAlgn="ctr" latinLnBrk="0" hangingPunct="1"/>
                      <a:r>
                        <a:rPr lang="en-US" sz="1700" kern="1200" dirty="0">
                          <a:solidFill>
                            <a:schemeClr val="dk1"/>
                          </a:solidFill>
                          <a:latin typeface="+mn-lt"/>
                          <a:ea typeface="+mn-ea"/>
                          <a:cs typeface="+mn-cs"/>
                        </a:rPr>
                        <a:t>  19,178 </a:t>
                      </a:r>
                    </a:p>
                  </a:txBody>
                  <a:tcPr marL="9525" marR="9525" marT="9525" marB="0" anchor="ctr"/>
                </a:tc>
                <a:tc>
                  <a:txBody>
                    <a:bodyPr/>
                    <a:lstStyle/>
                    <a:p>
                      <a:pPr marL="0" algn="ctr" defTabSz="914400" rtl="0" eaLnBrk="1" fontAlgn="ctr" latinLnBrk="0" hangingPunct="1"/>
                      <a:r>
                        <a:rPr lang="en-US" sz="1700" kern="1200" dirty="0">
                          <a:solidFill>
                            <a:schemeClr val="dk1"/>
                          </a:solidFill>
                          <a:latin typeface="+mn-lt"/>
                          <a:ea typeface="+mn-ea"/>
                          <a:cs typeface="+mn-cs"/>
                        </a:rPr>
                        <a:t>1%</a:t>
                      </a:r>
                    </a:p>
                  </a:txBody>
                  <a:tcPr marL="9525" marR="9525" marT="9525" marB="0" anchor="ctr"/>
                </a:tc>
                <a:extLst>
                  <a:ext uri="{0D108BD9-81ED-4DB2-BD59-A6C34878D82A}">
                    <a16:rowId xmlns:a16="http://schemas.microsoft.com/office/drawing/2014/main" val="173138446"/>
                  </a:ext>
                </a:extLst>
              </a:tr>
              <a:tr h="408279">
                <a:tc>
                  <a:txBody>
                    <a:bodyPr/>
                    <a:lstStyle/>
                    <a:p>
                      <a:r>
                        <a:rPr lang="en-US" sz="1700" b="1">
                          <a:effectLst/>
                        </a:rPr>
                        <a:t> Total Metro Expense </a:t>
                      </a:r>
                    </a:p>
                  </a:txBody>
                  <a:tcPr marL="0" marR="0" marT="0" marB="0" anchor="ctr"/>
                </a:tc>
                <a:tc>
                  <a:txBody>
                    <a:bodyPr/>
                    <a:lstStyle/>
                    <a:p>
                      <a:pPr marL="0" algn="ctr" defTabSz="914400" rtl="0" eaLnBrk="1" fontAlgn="ctr" latinLnBrk="0" hangingPunct="1"/>
                      <a:r>
                        <a:rPr lang="en-US" sz="1700" u="sng" kern="1200" dirty="0">
                          <a:solidFill>
                            <a:schemeClr val="dk1"/>
                          </a:solidFill>
                          <a:latin typeface="+mn-lt"/>
                          <a:ea typeface="+mn-ea"/>
                          <a:cs typeface="+mn-cs"/>
                        </a:rPr>
                        <a:t> 436,691 </a:t>
                      </a:r>
                    </a:p>
                  </a:txBody>
                  <a:tcPr marL="9525" marR="9525" marT="9525" marB="0" anchor="ctr"/>
                </a:tc>
                <a:tc>
                  <a:txBody>
                    <a:bodyPr/>
                    <a:lstStyle/>
                    <a:p>
                      <a:pPr marL="0" algn="ctr" defTabSz="914400" rtl="0" eaLnBrk="1" fontAlgn="ctr" latinLnBrk="0" hangingPunct="1"/>
                      <a:r>
                        <a:rPr lang="en-US" sz="1700" u="none" kern="1200" dirty="0">
                          <a:solidFill>
                            <a:schemeClr val="dk1"/>
                          </a:solidFill>
                          <a:latin typeface="+mn-lt"/>
                          <a:ea typeface="+mn-ea"/>
                          <a:cs typeface="+mn-cs"/>
                        </a:rPr>
                        <a:t>   </a:t>
                      </a:r>
                      <a:r>
                        <a:rPr lang="en-US" sz="1700" u="sng" kern="1200" dirty="0">
                          <a:solidFill>
                            <a:schemeClr val="dk1"/>
                          </a:solidFill>
                          <a:latin typeface="+mn-lt"/>
                          <a:ea typeface="+mn-ea"/>
                          <a:cs typeface="+mn-cs"/>
                        </a:rPr>
                        <a:t>601,441 </a:t>
                      </a:r>
                    </a:p>
                  </a:txBody>
                  <a:tcPr marL="9525" marR="9525" marT="9525" marB="0" anchor="ctr"/>
                </a:tc>
                <a:tc>
                  <a:txBody>
                    <a:bodyPr/>
                    <a:lstStyle/>
                    <a:p>
                      <a:pPr marL="0" algn="ctr" defTabSz="914400" rtl="0" eaLnBrk="1" fontAlgn="ctr" latinLnBrk="0" hangingPunct="1"/>
                      <a:r>
                        <a:rPr lang="en-US" sz="1700" u="none" kern="1200" dirty="0">
                          <a:solidFill>
                            <a:schemeClr val="dk1"/>
                          </a:solidFill>
                          <a:latin typeface="+mn-lt"/>
                          <a:ea typeface="+mn-ea"/>
                          <a:cs typeface="+mn-cs"/>
                        </a:rPr>
                        <a:t>  </a:t>
                      </a:r>
                      <a:r>
                        <a:rPr lang="en-US" sz="1700" u="sng" kern="1200" dirty="0">
                          <a:solidFill>
                            <a:schemeClr val="dk1"/>
                          </a:solidFill>
                          <a:latin typeface="+mn-lt"/>
                          <a:ea typeface="+mn-ea"/>
                          <a:cs typeface="+mn-cs"/>
                        </a:rPr>
                        <a:t>425,078 </a:t>
                      </a:r>
                    </a:p>
                  </a:txBody>
                  <a:tcPr marL="9525" marR="9525" marT="9525" marB="0" anchor="ctr"/>
                </a:tc>
                <a:tc>
                  <a:txBody>
                    <a:bodyPr/>
                    <a:lstStyle/>
                    <a:p>
                      <a:pPr marL="0" algn="ctr" defTabSz="914400" rtl="0" eaLnBrk="1" fontAlgn="ctr" latinLnBrk="0" hangingPunct="1"/>
                      <a:r>
                        <a:rPr lang="en-US" sz="1700" kern="1200" dirty="0">
                          <a:solidFill>
                            <a:schemeClr val="dk1"/>
                          </a:solidFill>
                          <a:latin typeface="+mn-lt"/>
                          <a:ea typeface="+mn-ea"/>
                          <a:cs typeface="+mn-cs"/>
                        </a:rPr>
                        <a:t>-29%</a:t>
                      </a:r>
                    </a:p>
                  </a:txBody>
                  <a:tcPr marL="9525" marR="9525" marT="9525" marB="0" anchor="ctr"/>
                </a:tc>
                <a:extLst>
                  <a:ext uri="{0D108BD9-81ED-4DB2-BD59-A6C34878D82A}">
                    <a16:rowId xmlns:a16="http://schemas.microsoft.com/office/drawing/2014/main" val="1918091887"/>
                  </a:ext>
                </a:extLst>
              </a:tr>
              <a:tr h="339534">
                <a:tc>
                  <a:txBody>
                    <a:bodyPr/>
                    <a:lstStyle/>
                    <a:p>
                      <a:endParaRPr lang="en-US" sz="1700">
                        <a:effectLst/>
                      </a:endParaRPr>
                    </a:p>
                  </a:txBody>
                  <a:tcPr marL="0" marR="0" marT="0" marB="0" anchor="ctr"/>
                </a:tc>
                <a:tc>
                  <a:txBody>
                    <a:bodyPr/>
                    <a:lstStyle/>
                    <a:p>
                      <a:pPr marL="0" algn="ctr" defTabSz="914400" rtl="0" eaLnBrk="1" fontAlgn="ctr" latinLnBrk="0" hangingPunct="1"/>
                      <a:r>
                        <a:rPr lang="en-US" sz="1700" kern="1200" dirty="0">
                          <a:solidFill>
                            <a:schemeClr val="dk1"/>
                          </a:solidFill>
                          <a:latin typeface="+mn-lt"/>
                          <a:ea typeface="+mn-ea"/>
                          <a:cs typeface="+mn-cs"/>
                        </a:rPr>
                        <a:t> </a:t>
                      </a:r>
                    </a:p>
                  </a:txBody>
                  <a:tcPr marL="9525" marR="9525" marT="9525" marB="0" anchor="ctr"/>
                </a:tc>
                <a:tc>
                  <a:txBody>
                    <a:bodyPr/>
                    <a:lstStyle/>
                    <a:p>
                      <a:pPr marL="0" algn="ctr" defTabSz="914400" rtl="0" eaLnBrk="1" fontAlgn="ctr" latinLnBrk="0" hangingPunct="1"/>
                      <a:r>
                        <a:rPr lang="en-US" sz="1700" kern="1200">
                          <a:solidFill>
                            <a:schemeClr val="dk1"/>
                          </a:solidFill>
                          <a:latin typeface="+mn-lt"/>
                          <a:ea typeface="+mn-ea"/>
                          <a:cs typeface="+mn-cs"/>
                        </a:rPr>
                        <a:t> </a:t>
                      </a:r>
                    </a:p>
                  </a:txBody>
                  <a:tcPr marL="9525" marR="9525" marT="9525" marB="0" anchor="ctr"/>
                </a:tc>
                <a:tc>
                  <a:txBody>
                    <a:bodyPr/>
                    <a:lstStyle/>
                    <a:p>
                      <a:pPr marL="0" algn="ctr" defTabSz="914400" rtl="0" eaLnBrk="1" fontAlgn="ctr" latinLnBrk="0" hangingPunct="1"/>
                      <a:r>
                        <a:rPr lang="en-US" sz="1700" kern="1200" dirty="0">
                          <a:solidFill>
                            <a:schemeClr val="dk1"/>
                          </a:solidFill>
                          <a:latin typeface="+mn-lt"/>
                          <a:ea typeface="+mn-ea"/>
                          <a:cs typeface="+mn-cs"/>
                        </a:rPr>
                        <a:t> </a:t>
                      </a:r>
                    </a:p>
                  </a:txBody>
                  <a:tcPr marL="9525" marR="9525" marT="9525" marB="0" anchor="ctr"/>
                </a:tc>
                <a:tc>
                  <a:txBody>
                    <a:bodyPr/>
                    <a:lstStyle/>
                    <a:p>
                      <a:pPr marL="0" algn="ctr" defTabSz="914400" rtl="0" eaLnBrk="1" fontAlgn="ctr" latinLnBrk="0" hangingPunct="1"/>
                      <a:r>
                        <a:rPr lang="en-US" sz="1700" kern="1200" dirty="0">
                          <a:solidFill>
                            <a:schemeClr val="dk1"/>
                          </a:solidFill>
                          <a:latin typeface="+mn-lt"/>
                          <a:ea typeface="+mn-ea"/>
                          <a:cs typeface="+mn-cs"/>
                        </a:rPr>
                        <a:t> </a:t>
                      </a:r>
                    </a:p>
                  </a:txBody>
                  <a:tcPr marL="9525" marR="9525" marT="9525" marB="0" anchor="ctr"/>
                </a:tc>
                <a:extLst>
                  <a:ext uri="{0D108BD9-81ED-4DB2-BD59-A6C34878D82A}">
                    <a16:rowId xmlns:a16="http://schemas.microsoft.com/office/drawing/2014/main" val="2447749656"/>
                  </a:ext>
                </a:extLst>
              </a:tr>
              <a:tr h="1071730">
                <a:tc>
                  <a:txBody>
                    <a:bodyPr/>
                    <a:lstStyle/>
                    <a:p>
                      <a:r>
                        <a:rPr lang="en-US" sz="1700" b="1">
                          <a:effectLst/>
                        </a:rPr>
                        <a:t>Net Income (Increase in Fund Monies) </a:t>
                      </a:r>
                    </a:p>
                  </a:txBody>
                  <a:tcPr marL="0" marR="0" marT="0" marB="0" anchor="ctr"/>
                </a:tc>
                <a:tc>
                  <a:txBody>
                    <a:bodyPr/>
                    <a:lstStyle/>
                    <a:p>
                      <a:pPr marL="0" algn="ctr" defTabSz="914400" rtl="0" eaLnBrk="1" fontAlgn="ctr" latinLnBrk="0" hangingPunct="1"/>
                      <a:r>
                        <a:rPr lang="en-US" sz="1700" kern="1200" dirty="0">
                          <a:solidFill>
                            <a:schemeClr val="dk1"/>
                          </a:solidFill>
                          <a:latin typeface="+mn-lt"/>
                          <a:ea typeface="+mn-ea"/>
                          <a:cs typeface="+mn-cs"/>
                        </a:rPr>
                        <a:t>      (648)</a:t>
                      </a:r>
                    </a:p>
                  </a:txBody>
                  <a:tcPr marL="9525" marR="9525" marT="9525" marB="0" anchor="ctr"/>
                </a:tc>
                <a:tc>
                  <a:txBody>
                    <a:bodyPr/>
                    <a:lstStyle/>
                    <a:p>
                      <a:pPr marL="0" algn="ctr" defTabSz="914400" rtl="0" eaLnBrk="1" fontAlgn="ctr" latinLnBrk="0" hangingPunct="1"/>
                      <a:r>
                        <a:rPr lang="en-US" sz="1700" kern="1200" dirty="0">
                          <a:solidFill>
                            <a:schemeClr val="dk1"/>
                          </a:solidFill>
                          <a:latin typeface="+mn-lt"/>
                          <a:ea typeface="+mn-ea"/>
                          <a:cs typeface="+mn-cs"/>
                        </a:rPr>
                        <a:t> (131,203)</a:t>
                      </a:r>
                    </a:p>
                  </a:txBody>
                  <a:tcPr marL="9525" marR="9525" marT="9525" marB="0" anchor="ctr"/>
                </a:tc>
                <a:tc>
                  <a:txBody>
                    <a:bodyPr/>
                    <a:lstStyle/>
                    <a:p>
                      <a:pPr marL="0" algn="ctr" defTabSz="914400" rtl="0" eaLnBrk="1" fontAlgn="ctr" latinLnBrk="0" hangingPunct="1"/>
                      <a:r>
                        <a:rPr lang="en-US" sz="1700" kern="1200" dirty="0">
                          <a:solidFill>
                            <a:schemeClr val="dk1"/>
                          </a:solidFill>
                          <a:latin typeface="+mn-lt"/>
                          <a:ea typeface="+mn-ea"/>
                          <a:cs typeface="+mn-cs"/>
                        </a:rPr>
                        <a:t>    55,871 </a:t>
                      </a:r>
                    </a:p>
                  </a:txBody>
                  <a:tcPr marL="9525" marR="9525" marT="9525" marB="0" anchor="ctr"/>
                </a:tc>
                <a:tc>
                  <a:txBody>
                    <a:bodyPr/>
                    <a:lstStyle/>
                    <a:p>
                      <a:pPr marL="0" algn="ctr" defTabSz="914400" rtl="0" eaLnBrk="1" fontAlgn="ctr" latinLnBrk="0" hangingPunct="1"/>
                      <a:r>
                        <a:rPr lang="en-US" sz="1700" kern="1200" dirty="0">
                          <a:solidFill>
                            <a:schemeClr val="dk1"/>
                          </a:solidFill>
                          <a:latin typeface="+mn-lt"/>
                          <a:ea typeface="+mn-ea"/>
                          <a:cs typeface="+mn-cs"/>
                        </a:rPr>
                        <a:t>143%</a:t>
                      </a:r>
                    </a:p>
                  </a:txBody>
                  <a:tcPr marL="9525" marR="9525" marT="9525" marB="0" anchor="ctr"/>
                </a:tc>
                <a:extLst>
                  <a:ext uri="{0D108BD9-81ED-4DB2-BD59-A6C34878D82A}">
                    <a16:rowId xmlns:a16="http://schemas.microsoft.com/office/drawing/2014/main" val="3966028479"/>
                  </a:ext>
                </a:extLst>
              </a:tr>
            </a:tbl>
          </a:graphicData>
        </a:graphic>
      </p:graphicFrame>
    </p:spTree>
    <p:extLst>
      <p:ext uri="{BB962C8B-B14F-4D97-AF65-F5344CB8AC3E}">
        <p14:creationId xmlns:p14="http://schemas.microsoft.com/office/powerpoint/2010/main" val="1191008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4BB8A2-7B19-6917-1AF5-500C7232C527}"/>
              </a:ext>
            </a:extLst>
          </p:cNvPr>
          <p:cNvSpPr txBox="1"/>
          <p:nvPr/>
        </p:nvSpPr>
        <p:spPr>
          <a:xfrm>
            <a:off x="9445558" y="206800"/>
            <a:ext cx="3142034" cy="369332"/>
          </a:xfrm>
          <a:prstGeom prst="rect">
            <a:avLst/>
          </a:prstGeom>
          <a:noFill/>
        </p:spPr>
        <p:txBody>
          <a:bodyPr wrap="square" rtlCol="0">
            <a:spAutoFit/>
          </a:bodyPr>
          <a:lstStyle/>
          <a:p>
            <a:r>
              <a:rPr lang="en-US" i="1" dirty="0">
                <a:solidFill>
                  <a:srgbClr val="FFFF00"/>
                </a:solidFill>
              </a:rPr>
              <a:t>*Unaudited Financials</a:t>
            </a:r>
          </a:p>
        </p:txBody>
      </p:sp>
      <p:graphicFrame>
        <p:nvGraphicFramePr>
          <p:cNvPr id="3" name="Table 2">
            <a:extLst>
              <a:ext uri="{FF2B5EF4-FFF2-40B4-BE49-F238E27FC236}">
                <a16:creationId xmlns:a16="http://schemas.microsoft.com/office/drawing/2014/main" id="{71E97E4C-DD6A-8263-5562-FADCB55096E0}"/>
              </a:ext>
            </a:extLst>
          </p:cNvPr>
          <p:cNvGraphicFramePr>
            <a:graphicFrameLocks noGrp="1"/>
          </p:cNvGraphicFramePr>
          <p:nvPr>
            <p:extLst>
              <p:ext uri="{D42A27DB-BD31-4B8C-83A1-F6EECF244321}">
                <p14:modId xmlns:p14="http://schemas.microsoft.com/office/powerpoint/2010/main" val="1549406481"/>
              </p:ext>
            </p:extLst>
          </p:nvPr>
        </p:nvGraphicFramePr>
        <p:xfrm>
          <a:off x="115330" y="700216"/>
          <a:ext cx="11821297" cy="5593491"/>
        </p:xfrm>
        <a:graphic>
          <a:graphicData uri="http://schemas.openxmlformats.org/drawingml/2006/table">
            <a:tbl>
              <a:tblPr firstRow="1" bandRow="1">
                <a:tableStyleId>{F5AB1C69-6EDB-4FF4-983F-18BD219EF322}</a:tableStyleId>
              </a:tblPr>
              <a:tblGrid>
                <a:gridCol w="3223465">
                  <a:extLst>
                    <a:ext uri="{9D8B030D-6E8A-4147-A177-3AD203B41FA5}">
                      <a16:colId xmlns:a16="http://schemas.microsoft.com/office/drawing/2014/main" val="167591641"/>
                    </a:ext>
                  </a:extLst>
                </a:gridCol>
                <a:gridCol w="1068448">
                  <a:extLst>
                    <a:ext uri="{9D8B030D-6E8A-4147-A177-3AD203B41FA5}">
                      <a16:colId xmlns:a16="http://schemas.microsoft.com/office/drawing/2014/main" val="4233818421"/>
                    </a:ext>
                  </a:extLst>
                </a:gridCol>
                <a:gridCol w="1202725">
                  <a:extLst>
                    <a:ext uri="{9D8B030D-6E8A-4147-A177-3AD203B41FA5}">
                      <a16:colId xmlns:a16="http://schemas.microsoft.com/office/drawing/2014/main" val="3700758757"/>
                    </a:ext>
                  </a:extLst>
                </a:gridCol>
                <a:gridCol w="1326291">
                  <a:extLst>
                    <a:ext uri="{9D8B030D-6E8A-4147-A177-3AD203B41FA5}">
                      <a16:colId xmlns:a16="http://schemas.microsoft.com/office/drawing/2014/main" val="4150050969"/>
                    </a:ext>
                  </a:extLst>
                </a:gridCol>
                <a:gridCol w="1482811">
                  <a:extLst>
                    <a:ext uri="{9D8B030D-6E8A-4147-A177-3AD203B41FA5}">
                      <a16:colId xmlns:a16="http://schemas.microsoft.com/office/drawing/2014/main" val="1647694590"/>
                    </a:ext>
                  </a:extLst>
                </a:gridCol>
                <a:gridCol w="3517557">
                  <a:extLst>
                    <a:ext uri="{9D8B030D-6E8A-4147-A177-3AD203B41FA5}">
                      <a16:colId xmlns:a16="http://schemas.microsoft.com/office/drawing/2014/main" val="1026177485"/>
                    </a:ext>
                  </a:extLst>
                </a:gridCol>
              </a:tblGrid>
              <a:tr h="1319756">
                <a:tc>
                  <a:txBody>
                    <a:bodyPr/>
                    <a:lstStyle/>
                    <a:p>
                      <a:r>
                        <a:rPr lang="en-US" sz="1600" dirty="0">
                          <a:effectLst/>
                        </a:rPr>
                        <a:t> EXPENSE FLUCTUATIONS </a:t>
                      </a:r>
                    </a:p>
                  </a:txBody>
                  <a:tcPr marL="0" marR="0" marT="0" marB="0" anchor="ctr"/>
                </a:tc>
                <a:tc>
                  <a:txBody>
                    <a:bodyPr/>
                    <a:lstStyle/>
                    <a:p>
                      <a:pPr lvl="1">
                        <a:buNone/>
                      </a:pPr>
                      <a:r>
                        <a:rPr lang="en-US" sz="1600" dirty="0"/>
                        <a:t> 2022 Actual </a:t>
                      </a:r>
                    </a:p>
                  </a:txBody>
                  <a:tcPr marL="0" marR="0" marT="0" marB="0" anchor="ctr"/>
                </a:tc>
                <a:tc>
                  <a:txBody>
                    <a:bodyPr/>
                    <a:lstStyle/>
                    <a:p>
                      <a:pPr lvl="1">
                        <a:buNone/>
                      </a:pPr>
                      <a:r>
                        <a:rPr lang="en-US" sz="1600" dirty="0"/>
                        <a:t> 2023 Actual </a:t>
                      </a:r>
                    </a:p>
                  </a:txBody>
                  <a:tcPr marL="0" marR="0" marT="0" marB="0" anchor="ctr"/>
                </a:tc>
                <a:tc>
                  <a:txBody>
                    <a:bodyPr/>
                    <a:lstStyle/>
                    <a:p>
                      <a:pPr lvl="1">
                        <a:buNone/>
                      </a:pPr>
                      <a:r>
                        <a:rPr lang="en-US" sz="1600" dirty="0"/>
                        <a:t> 2024 Budget </a:t>
                      </a:r>
                    </a:p>
                  </a:txBody>
                  <a:tcPr marL="0" marR="0" marT="0" marB="0" anchor="ctr"/>
                </a:tc>
                <a:tc>
                  <a:txBody>
                    <a:bodyPr/>
                    <a:lstStyle/>
                    <a:p>
                      <a:pPr lvl="1">
                        <a:buNone/>
                      </a:pPr>
                      <a:r>
                        <a:rPr lang="en-US" sz="1600" dirty="0"/>
                        <a:t>Inc (Dec)</a:t>
                      </a:r>
                    </a:p>
                    <a:p>
                      <a:pPr lvl="1">
                        <a:buNone/>
                      </a:pPr>
                      <a:r>
                        <a:rPr lang="en-US" sz="1600" dirty="0"/>
                        <a:t>2023 to 2024 </a:t>
                      </a:r>
                    </a:p>
                  </a:txBody>
                  <a:tcPr marL="0" marR="0" marT="0" marB="0" anchor="ctr"/>
                </a:tc>
                <a:tc>
                  <a:txBody>
                    <a:bodyPr/>
                    <a:lstStyle/>
                    <a:p>
                      <a:pPr lvl="1">
                        <a:buNone/>
                      </a:pPr>
                      <a:r>
                        <a:rPr lang="en-US" sz="1600" dirty="0"/>
                        <a:t> Comments </a:t>
                      </a:r>
                    </a:p>
                  </a:txBody>
                  <a:tcPr marL="0" marR="0" marT="0" marB="0" anchor="ctr"/>
                </a:tc>
                <a:extLst>
                  <a:ext uri="{0D108BD9-81ED-4DB2-BD59-A6C34878D82A}">
                    <a16:rowId xmlns:a16="http://schemas.microsoft.com/office/drawing/2014/main" val="1366288415"/>
                  </a:ext>
                </a:extLst>
              </a:tr>
              <a:tr h="599155">
                <a:tc>
                  <a:txBody>
                    <a:bodyPr/>
                    <a:lstStyle/>
                    <a:p>
                      <a:r>
                        <a:rPr lang="en-US" sz="1600" dirty="0">
                          <a:effectLst/>
                        </a:rPr>
                        <a:t> </a:t>
                      </a:r>
                      <a:r>
                        <a:rPr lang="en-US" sz="1600" b="1" i="1" dirty="0">
                          <a:effectLst/>
                        </a:rPr>
                        <a:t>SELECT EXPENSE ITEMS</a:t>
                      </a:r>
                    </a:p>
                  </a:txBody>
                  <a:tcPr marL="0" marR="0" marT="0" marB="0" anchor="ctr"/>
                </a:tc>
                <a:tc>
                  <a:txBody>
                    <a:bodyPr/>
                    <a:lstStyle/>
                    <a:p>
                      <a:endParaRPr lang="en-US" sz="1600"/>
                    </a:p>
                  </a:txBody>
                  <a:tcPr marL="0" marR="0" marT="0" marB="0" anchor="ctr"/>
                </a:tc>
                <a:tc>
                  <a:txBody>
                    <a:bodyPr/>
                    <a:lstStyle/>
                    <a:p>
                      <a:endParaRPr lang="en-US" sz="1600"/>
                    </a:p>
                  </a:txBody>
                  <a:tcPr marL="0" marR="0" marT="0" marB="0" anchor="ctr"/>
                </a:tc>
                <a:tc>
                  <a:txBody>
                    <a:bodyPr/>
                    <a:lstStyle/>
                    <a:p>
                      <a:endParaRPr lang="en-US" sz="1600"/>
                    </a:p>
                  </a:txBody>
                  <a:tcPr marL="0" marR="0" marT="0" marB="0" anchor="ctr"/>
                </a:tc>
                <a:tc>
                  <a:txBody>
                    <a:bodyPr/>
                    <a:lstStyle/>
                    <a:p>
                      <a:endParaRPr lang="en-US" sz="1600"/>
                    </a:p>
                  </a:txBody>
                  <a:tcPr marL="0" marR="0" marT="0" marB="0" anchor="ctr"/>
                </a:tc>
                <a:tc>
                  <a:txBody>
                    <a:bodyPr/>
                    <a:lstStyle/>
                    <a:p>
                      <a:endParaRPr lang="en-US" sz="1600"/>
                    </a:p>
                  </a:txBody>
                  <a:tcPr marL="0" marR="0" marT="0" marB="0" anchor="ctr"/>
                </a:tc>
                <a:extLst>
                  <a:ext uri="{0D108BD9-81ED-4DB2-BD59-A6C34878D82A}">
                    <a16:rowId xmlns:a16="http://schemas.microsoft.com/office/drawing/2014/main" val="2760515996"/>
                  </a:ext>
                </a:extLst>
              </a:tr>
              <a:tr h="926579">
                <a:tc>
                  <a:txBody>
                    <a:bodyPr/>
                    <a:lstStyle/>
                    <a:p>
                      <a:r>
                        <a:rPr lang="en-US" sz="1600" dirty="0">
                          <a:effectLst/>
                        </a:rPr>
                        <a:t>   Landscape Maintenance</a:t>
                      </a:r>
                    </a:p>
                  </a:txBody>
                  <a:tcPr marL="0" marR="0" marT="0" marB="0" anchor="ctr"/>
                </a:tc>
                <a:tc>
                  <a:txBody>
                    <a:bodyPr/>
                    <a:lstStyle/>
                    <a:p>
                      <a:pPr algn="r"/>
                      <a:r>
                        <a:rPr lang="en-US" sz="1600" dirty="0"/>
                        <a:t>                     75,035 </a:t>
                      </a:r>
                    </a:p>
                  </a:txBody>
                  <a:tcPr marL="0" marR="0" marT="0" marB="0" anchor="ctr"/>
                </a:tc>
                <a:tc>
                  <a:txBody>
                    <a:bodyPr/>
                    <a:lstStyle/>
                    <a:p>
                      <a:pPr algn="r"/>
                      <a:r>
                        <a:rPr lang="en-US" sz="1600" dirty="0"/>
                        <a:t>                         57,401 </a:t>
                      </a:r>
                    </a:p>
                  </a:txBody>
                  <a:tcPr marL="0" marR="0" marT="0" marB="0" anchor="ctr"/>
                </a:tc>
                <a:tc>
                  <a:txBody>
                    <a:bodyPr/>
                    <a:lstStyle/>
                    <a:p>
                      <a:pPr algn="r"/>
                      <a:r>
                        <a:rPr lang="en-US" sz="1600" dirty="0"/>
                        <a:t>                            77,000 </a:t>
                      </a:r>
                    </a:p>
                  </a:txBody>
                  <a:tcPr marL="0" marR="0" marT="0" marB="0" anchor="ctr"/>
                </a:tc>
                <a:tc>
                  <a:txBody>
                    <a:bodyPr/>
                    <a:lstStyle/>
                    <a:p>
                      <a:pPr lvl="1" algn="r"/>
                      <a:endParaRPr lang="en-US" sz="1600" dirty="0"/>
                    </a:p>
                    <a:p>
                      <a:pPr lvl="1" algn="r"/>
                      <a:r>
                        <a:rPr lang="en-US" sz="1600" dirty="0"/>
                        <a:t>19,599 </a:t>
                      </a:r>
                    </a:p>
                  </a:txBody>
                  <a:tcPr marL="0" marR="0" marT="0" marB="0" anchor="ctr"/>
                </a:tc>
                <a:tc>
                  <a:txBody>
                    <a:bodyPr/>
                    <a:lstStyle/>
                    <a:p>
                      <a:pPr algn="ctr"/>
                      <a:r>
                        <a:rPr lang="en-US" sz="1600" dirty="0"/>
                        <a:t>Maintain newly landscaped Milam</a:t>
                      </a:r>
                    </a:p>
                  </a:txBody>
                  <a:tcPr marL="0" marR="0" marT="0" marB="0" anchor="ctr"/>
                </a:tc>
                <a:extLst>
                  <a:ext uri="{0D108BD9-81ED-4DB2-BD59-A6C34878D82A}">
                    <a16:rowId xmlns:a16="http://schemas.microsoft.com/office/drawing/2014/main" val="705084845"/>
                  </a:ext>
                </a:extLst>
              </a:tr>
              <a:tr h="9265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rPr>
                        <a:t>   WSDM – District Managers </a:t>
                      </a:r>
                    </a:p>
                  </a:txBody>
                  <a:tcPr marL="0" marR="0" marT="0" marB="0" anchor="ctr"/>
                </a:tc>
                <a:tc>
                  <a:txBody>
                    <a:bodyPr/>
                    <a:lstStyle/>
                    <a:p>
                      <a:pPr algn="r"/>
                      <a:r>
                        <a:rPr lang="en-US" sz="1600" dirty="0"/>
                        <a:t>44,201</a:t>
                      </a:r>
                    </a:p>
                  </a:txBody>
                  <a:tcPr marL="0" marR="0" marT="0" marB="0" anchor="ctr"/>
                </a:tc>
                <a:tc>
                  <a:txBody>
                    <a:bodyPr/>
                    <a:lstStyle/>
                    <a:p>
                      <a:pPr algn="r"/>
                      <a:r>
                        <a:rPr lang="en-US" sz="1600" dirty="0"/>
                        <a:t>73,023</a:t>
                      </a:r>
                    </a:p>
                  </a:txBody>
                  <a:tcPr marL="0" marR="0" marT="0" marB="0" anchor="ctr"/>
                </a:tc>
                <a:tc>
                  <a:txBody>
                    <a:bodyPr/>
                    <a:lstStyle/>
                    <a:p>
                      <a:pPr algn="r"/>
                      <a:r>
                        <a:rPr lang="en-US" sz="1600" dirty="0"/>
                        <a:t>84,000</a:t>
                      </a:r>
                    </a:p>
                  </a:txBody>
                  <a:tcPr marL="0" marR="0" marT="0" marB="0" anchor="ctr"/>
                </a:tc>
                <a:tc>
                  <a:txBody>
                    <a:bodyPr/>
                    <a:lstStyle/>
                    <a:p>
                      <a:pPr lvl="1" algn="r"/>
                      <a:r>
                        <a:rPr lang="en-US" sz="1600" dirty="0"/>
                        <a:t>10,977</a:t>
                      </a:r>
                    </a:p>
                  </a:txBody>
                  <a:tcPr marL="0" marR="0" marT="0" marB="0" anchor="ctr"/>
                </a:tc>
                <a:tc>
                  <a:txBody>
                    <a:bodyPr/>
                    <a:lstStyle/>
                    <a:p>
                      <a:pPr algn="ctr"/>
                      <a:r>
                        <a:rPr lang="en-US" sz="1600" dirty="0"/>
                        <a:t>Exit Warren Mgmt. &amp; engage WSDM for daily mgmt. tasks</a:t>
                      </a:r>
                    </a:p>
                  </a:txBody>
                  <a:tcPr marL="0" marR="0" marT="0" marB="0" anchor="ctr"/>
                </a:tc>
                <a:extLst>
                  <a:ext uri="{0D108BD9-81ED-4DB2-BD59-A6C34878D82A}">
                    <a16:rowId xmlns:a16="http://schemas.microsoft.com/office/drawing/2014/main" val="3550568456"/>
                  </a:ext>
                </a:extLst>
              </a:tr>
              <a:tr h="926579">
                <a:tc>
                  <a:txBody>
                    <a:bodyPr/>
                    <a:lstStyle/>
                    <a:p>
                      <a:r>
                        <a:rPr lang="en-US" sz="1600" dirty="0">
                          <a:effectLst/>
                        </a:rPr>
                        <a:t>  Repairs &amp; Maintenance </a:t>
                      </a:r>
                    </a:p>
                  </a:txBody>
                  <a:tcPr marL="0" marR="0" marT="0" marB="0" anchor="ctr"/>
                </a:tc>
                <a:tc>
                  <a:txBody>
                    <a:bodyPr/>
                    <a:lstStyle/>
                    <a:p>
                      <a:pPr algn="r"/>
                      <a:r>
                        <a:rPr lang="en-US" sz="1600" dirty="0"/>
                        <a:t>32,604</a:t>
                      </a:r>
                    </a:p>
                  </a:txBody>
                  <a:tcPr marL="0" marR="0" marT="0" marB="0" anchor="ctr"/>
                </a:tc>
                <a:tc>
                  <a:txBody>
                    <a:bodyPr/>
                    <a:lstStyle/>
                    <a:p>
                      <a:pPr algn="r"/>
                      <a:r>
                        <a:rPr lang="en-US" sz="1600" dirty="0"/>
                        <a:t>24,257</a:t>
                      </a:r>
                    </a:p>
                  </a:txBody>
                  <a:tcPr marL="0" marR="0" marT="0" marB="0" anchor="ctr"/>
                </a:tc>
                <a:tc>
                  <a:txBody>
                    <a:bodyPr/>
                    <a:lstStyle/>
                    <a:p>
                      <a:pPr algn="r"/>
                      <a:r>
                        <a:rPr lang="en-US" sz="1600" dirty="0"/>
                        <a:t>30,000</a:t>
                      </a:r>
                    </a:p>
                  </a:txBody>
                  <a:tcPr marL="0" marR="0" marT="0" marB="0" anchor="ctr"/>
                </a:tc>
                <a:tc>
                  <a:txBody>
                    <a:bodyPr/>
                    <a:lstStyle/>
                    <a:p>
                      <a:pPr lvl="1" algn="r"/>
                      <a:r>
                        <a:rPr lang="en-US" sz="1600" dirty="0"/>
                        <a:t>5,743</a:t>
                      </a:r>
                    </a:p>
                  </a:txBody>
                  <a:tcPr marL="0" marR="0" marT="0" marB="0" anchor="ctr"/>
                </a:tc>
                <a:tc>
                  <a:txBody>
                    <a:bodyPr/>
                    <a:lstStyle/>
                    <a:p>
                      <a:pPr algn="ctr"/>
                      <a:r>
                        <a:rPr lang="en-US" sz="1600" dirty="0"/>
                        <a:t>Less repaired in 2023 than prior years, should expect additional costs</a:t>
                      </a:r>
                    </a:p>
                  </a:txBody>
                  <a:tcPr marL="0" marR="0" marT="0" marB="0" anchor="ctr"/>
                </a:tc>
                <a:extLst>
                  <a:ext uri="{0D108BD9-81ED-4DB2-BD59-A6C34878D82A}">
                    <a16:rowId xmlns:a16="http://schemas.microsoft.com/office/drawing/2014/main" val="121423103"/>
                  </a:ext>
                </a:extLst>
              </a:tr>
              <a:tr h="894843">
                <a:tc>
                  <a:txBody>
                    <a:bodyPr/>
                    <a:lstStyle/>
                    <a:p>
                      <a:r>
                        <a:rPr lang="en-US" sz="1600" dirty="0">
                          <a:effectLst/>
                        </a:rPr>
                        <a:t>   Election </a:t>
                      </a:r>
                    </a:p>
                  </a:txBody>
                  <a:tcPr marL="0" marR="0" marT="0" marB="0" anchor="ctr"/>
                </a:tc>
                <a:tc>
                  <a:txBody>
                    <a:bodyPr/>
                    <a:lstStyle/>
                    <a:p>
                      <a:pPr algn="r"/>
                      <a:r>
                        <a:rPr lang="en-US" sz="1600" dirty="0"/>
                        <a:t>30,457</a:t>
                      </a:r>
                    </a:p>
                  </a:txBody>
                  <a:tcPr marL="0" marR="0" marT="0" marB="0" anchor="ctr"/>
                </a:tc>
                <a:tc>
                  <a:txBody>
                    <a:bodyPr/>
                    <a:lstStyle/>
                    <a:p>
                      <a:pPr algn="r"/>
                      <a:r>
                        <a:rPr lang="en-US" sz="1600" dirty="0"/>
                        <a:t>16,555</a:t>
                      </a:r>
                    </a:p>
                  </a:txBody>
                  <a:tcPr marL="0" marR="0" marT="0" marB="0" anchor="ctr"/>
                </a:tc>
                <a:tc>
                  <a:txBody>
                    <a:bodyPr/>
                    <a:lstStyle/>
                    <a:p>
                      <a:pPr algn="r"/>
                      <a:r>
                        <a:rPr lang="en-US" sz="1600" dirty="0"/>
                        <a:t>0</a:t>
                      </a:r>
                    </a:p>
                  </a:txBody>
                  <a:tcPr marL="0" marR="0" marT="0" marB="0" anchor="ctr"/>
                </a:tc>
                <a:tc>
                  <a:txBody>
                    <a:bodyPr/>
                    <a:lstStyle/>
                    <a:p>
                      <a:pPr lvl="1" algn="r"/>
                      <a:r>
                        <a:rPr lang="en-US" sz="1600" dirty="0"/>
                        <a:t>(16,555)</a:t>
                      </a:r>
                    </a:p>
                  </a:txBody>
                  <a:tcPr marL="0" marR="0" marT="0" marB="0" anchor="ctr"/>
                </a:tc>
                <a:tc>
                  <a:txBody>
                    <a:bodyPr/>
                    <a:lstStyle/>
                    <a:p>
                      <a:pPr algn="ctr"/>
                      <a:r>
                        <a:rPr lang="en-US" sz="1600" dirty="0"/>
                        <a:t>No election in 2024</a:t>
                      </a:r>
                    </a:p>
                  </a:txBody>
                  <a:tcPr marL="0" marR="0" marT="0" marB="0" anchor="ctr"/>
                </a:tc>
                <a:extLst>
                  <a:ext uri="{0D108BD9-81ED-4DB2-BD59-A6C34878D82A}">
                    <a16:rowId xmlns:a16="http://schemas.microsoft.com/office/drawing/2014/main" val="2188489913"/>
                  </a:ext>
                </a:extLst>
              </a:tr>
            </a:tbl>
          </a:graphicData>
        </a:graphic>
      </p:graphicFrame>
    </p:spTree>
    <p:extLst>
      <p:ext uri="{BB962C8B-B14F-4D97-AF65-F5344CB8AC3E}">
        <p14:creationId xmlns:p14="http://schemas.microsoft.com/office/powerpoint/2010/main" val="395485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8664" y="609599"/>
            <a:ext cx="7510161" cy="1419225"/>
          </a:xfrm>
        </p:spPr>
        <p:txBody>
          <a:bodyPr vert="horz" lIns="91440" tIns="45720" rIns="91440" bIns="45720" rtlCol="0" anchor="ctr">
            <a:normAutofit fontScale="90000"/>
          </a:bodyPr>
          <a:lstStyle/>
          <a:p>
            <a:pPr defTabSz="457200">
              <a:lnSpc>
                <a:spcPct val="90000"/>
              </a:lnSpc>
            </a:pPr>
            <a:r>
              <a:rPr lang="en-US" sz="3600" dirty="0">
                <a:solidFill>
                  <a:srgbClr val="FFFF00"/>
                </a:solidFill>
              </a:rPr>
              <a:t>2024 Metro Board Financial Objectives </a:t>
            </a:r>
            <a:br>
              <a:rPr lang="en-US" sz="3600" dirty="0">
                <a:solidFill>
                  <a:srgbClr val="FFFF00"/>
                </a:solidFill>
              </a:rPr>
            </a:br>
            <a:endParaRPr lang="en-US" sz="3600" dirty="0">
              <a:solidFill>
                <a:srgbClr val="FFFF00"/>
              </a:solidFill>
            </a:endParaRPr>
          </a:p>
        </p:txBody>
      </p:sp>
      <p:pic>
        <p:nvPicPr>
          <p:cNvPr id="4" name="Picture 3" descr="A person holding a sign&#10;&#10;Description automatically generated">
            <a:extLst>
              <a:ext uri="{FF2B5EF4-FFF2-40B4-BE49-F238E27FC236}">
                <a16:creationId xmlns:a16="http://schemas.microsoft.com/office/drawing/2014/main" id="{391EE8E8-637F-22FB-6938-740BBC54E5B7}"/>
              </a:ext>
            </a:extLst>
          </p:cNvPr>
          <p:cNvPicPr>
            <a:picLocks noChangeAspect="1"/>
          </p:cNvPicPr>
          <p:nvPr/>
        </p:nvPicPr>
        <p:blipFill rotWithShape="1">
          <a:blip r:embed="rId5">
            <a:extLst>
              <a:ext uri="{28A0092B-C50C-407E-A947-70E740481C1C}">
                <a14:useLocalDpi xmlns:a14="http://schemas.microsoft.com/office/drawing/2010/main" val="0"/>
              </a:ext>
            </a:extLst>
          </a:blip>
          <a:srcRect l="23574" r="31941" b="-2"/>
          <a:stretch/>
        </p:blipFill>
        <p:spPr>
          <a:xfrm>
            <a:off x="-10646" y="1"/>
            <a:ext cx="4570458" cy="6858000"/>
          </a:xfrm>
          <a:prstGeom prst="rect">
            <a:avLst/>
          </a:prstGeom>
        </p:spPr>
      </p:pic>
      <p:sp>
        <p:nvSpPr>
          <p:cNvPr id="14" name="Content Placeholder 2">
            <a:extLst>
              <a:ext uri="{FF2B5EF4-FFF2-40B4-BE49-F238E27FC236}">
                <a16:creationId xmlns:a16="http://schemas.microsoft.com/office/drawing/2014/main" id="{41772933-D23F-47F0-985F-24D7EB4BC454}"/>
              </a:ext>
            </a:extLst>
          </p:cNvPr>
          <p:cNvSpPr>
            <a:spLocks noGrp="1"/>
          </p:cNvSpPr>
          <p:nvPr>
            <p:ph sz="half" idx="1"/>
          </p:nvPr>
        </p:nvSpPr>
        <p:spPr>
          <a:xfrm>
            <a:off x="5144819" y="1828801"/>
            <a:ext cx="5976516" cy="3866048"/>
          </a:xfrm>
        </p:spPr>
        <p:txBody>
          <a:bodyPr vert="horz" lIns="91440" tIns="45720" rIns="91440" bIns="45720" rtlCol="0" anchor="ctr">
            <a:normAutofit/>
          </a:bodyPr>
          <a:lstStyle/>
          <a:p>
            <a:pPr defTabSz="457200"/>
            <a:r>
              <a:rPr lang="en-US" sz="2400" b="1" dirty="0">
                <a:solidFill>
                  <a:srgbClr val="FFFF00"/>
                </a:solidFill>
              </a:rPr>
              <a:t>Financial Objectives</a:t>
            </a:r>
          </a:p>
          <a:p>
            <a:pPr lvl="1" defTabSz="457200">
              <a:buFont typeface="Wingdings 2" charset="2"/>
              <a:buChar char="Ø"/>
            </a:pPr>
            <a:r>
              <a:rPr lang="en-US" dirty="0"/>
              <a:t>Monitor Lodge revenues vs. expenses closely</a:t>
            </a:r>
          </a:p>
          <a:p>
            <a:pPr lvl="1" defTabSz="457200">
              <a:buFont typeface="Wingdings 2" charset="2"/>
              <a:buChar char="Ø"/>
            </a:pPr>
            <a:r>
              <a:rPr lang="en-US" dirty="0"/>
              <a:t>Maintain Mill Levy for 2024 – Approx. $700,000</a:t>
            </a:r>
          </a:p>
          <a:p>
            <a:pPr lvl="1" defTabSz="457200">
              <a:buFont typeface="Wingdings 2" charset="2"/>
              <a:buChar char="Ø"/>
            </a:pPr>
            <a:r>
              <a:rPr lang="en-US" dirty="0"/>
              <a:t>Determine how to continue implementing long-term landscaping improvements without materially affecting cash contingencies and reserves</a:t>
            </a:r>
          </a:p>
          <a:p>
            <a:pPr lvl="1" defTabSz="457200">
              <a:buFont typeface="Wingdings 2" charset="2"/>
              <a:buChar char="Ø"/>
            </a:pPr>
            <a:r>
              <a:rPr lang="en-US" dirty="0"/>
              <a:t>Determine how to finance improvement in Mail Kiosk security</a:t>
            </a:r>
          </a:p>
          <a:p>
            <a:pPr lvl="1" defTabSz="457200">
              <a:buFont typeface="Wingdings 2" charset="2"/>
              <a:buChar char="Ø"/>
            </a:pPr>
            <a:r>
              <a:rPr lang="en-US" dirty="0"/>
              <a:t>Strengthen Reserve Funds</a:t>
            </a:r>
          </a:p>
        </p:txBody>
      </p:sp>
      <p:pic>
        <p:nvPicPr>
          <p:cNvPr id="19" name="Picture 18">
            <a:extLst>
              <a:ext uri="{FF2B5EF4-FFF2-40B4-BE49-F238E27FC236}">
                <a16:creationId xmlns:a16="http://schemas.microsoft.com/office/drawing/2014/main" id="{5615904E-7549-40B6-8293-72FB7642CD2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964" r="2807" b="1446"/>
          <a:stretch/>
        </p:blipFill>
        <p:spPr>
          <a:xfrm>
            <a:off x="-10646" y="1"/>
            <a:ext cx="4689310" cy="6858000"/>
          </a:xfrm>
          <a:prstGeom prst="rect">
            <a:avLst/>
          </a:prstGeom>
        </p:spPr>
      </p:pic>
    </p:spTree>
    <p:extLst>
      <p:ext uri="{BB962C8B-B14F-4D97-AF65-F5344CB8AC3E}">
        <p14:creationId xmlns:p14="http://schemas.microsoft.com/office/powerpoint/2010/main" val="25870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560962" y="774686"/>
            <a:ext cx="4176779" cy="1200699"/>
          </a:xfrm>
        </p:spPr>
        <p:txBody>
          <a:bodyPr vert="horz" lIns="91440" tIns="45720" rIns="91440" bIns="45720" rtlCol="0" anchor="ctr">
            <a:normAutofit fontScale="90000"/>
          </a:bodyPr>
          <a:lstStyle/>
          <a:p>
            <a:pPr defTabSz="457200"/>
            <a:r>
              <a:rPr lang="en-US" sz="3600" dirty="0">
                <a:solidFill>
                  <a:srgbClr val="FFFF00"/>
                </a:solidFill>
              </a:rPr>
              <a:t>Metro District Board of Directors 2023-24</a:t>
            </a:r>
          </a:p>
        </p:txBody>
      </p:sp>
      <p:graphicFrame>
        <p:nvGraphicFramePr>
          <p:cNvPr id="16" name="Content Placeholder 2">
            <a:extLst>
              <a:ext uri="{FF2B5EF4-FFF2-40B4-BE49-F238E27FC236}">
                <a16:creationId xmlns:a16="http://schemas.microsoft.com/office/drawing/2014/main" id="{F9FCE427-A025-CC4D-2E27-A4881658307A}"/>
              </a:ext>
            </a:extLst>
          </p:cNvPr>
          <p:cNvGraphicFramePr>
            <a:graphicFrameLocks noGrp="1"/>
          </p:cNvGraphicFramePr>
          <p:nvPr>
            <p:ph sz="half" idx="1"/>
            <p:extLst>
              <p:ext uri="{D42A27DB-BD31-4B8C-83A1-F6EECF244321}">
                <p14:modId xmlns:p14="http://schemas.microsoft.com/office/powerpoint/2010/main" val="251159261"/>
              </p:ext>
            </p:extLst>
          </p:nvPr>
        </p:nvGraphicFramePr>
        <p:xfrm>
          <a:off x="560962" y="2365361"/>
          <a:ext cx="5608205" cy="39271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Content Placeholder 9" descr="A person standing in a forest&#10;&#10;Description automatically generated with medium confidence">
            <a:extLst>
              <a:ext uri="{FF2B5EF4-FFF2-40B4-BE49-F238E27FC236}">
                <a16:creationId xmlns:a16="http://schemas.microsoft.com/office/drawing/2014/main" id="{C0489EFD-71B2-5863-DABF-AD289C08BA6A}"/>
              </a:ext>
            </a:extLst>
          </p:cNvPr>
          <p:cNvPicPr>
            <a:picLocks noGrp="1" noChangeAspect="1"/>
          </p:cNvPicPr>
          <p:nvPr>
            <p:ph sz="half" idx="2"/>
          </p:nvPr>
        </p:nvPicPr>
        <p:blipFill rotWithShape="1">
          <a:blip r:embed="rId9">
            <a:extLst>
              <a:ext uri="{28A0092B-C50C-407E-A947-70E740481C1C}">
                <a14:useLocalDpi xmlns:a14="http://schemas.microsoft.com/office/drawing/2010/main" val="0"/>
              </a:ext>
            </a:extLst>
          </a:blip>
          <a:srcRect r="40011" b="16703"/>
          <a:stretch/>
        </p:blipFill>
        <p:spPr>
          <a:xfrm>
            <a:off x="6724650" y="0"/>
            <a:ext cx="5464175" cy="6857999"/>
          </a:xfrm>
        </p:spPr>
      </p:pic>
      <p:pic>
        <p:nvPicPr>
          <p:cNvPr id="2" name="Picture 2">
            <a:extLst>
              <a:ext uri="{FF2B5EF4-FFF2-40B4-BE49-F238E27FC236}">
                <a16:creationId xmlns:a16="http://schemas.microsoft.com/office/drawing/2014/main" id="{735A96A3-2E9C-5921-A719-86F548D00F8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50137" y="479704"/>
            <a:ext cx="1639018" cy="2402224"/>
          </a:xfrm>
          <a:prstGeom prst="rect">
            <a:avLst/>
          </a:prstGeom>
          <a:noFill/>
          <a:ln w="38100">
            <a:solidFill>
              <a:schemeClr val="accent1">
                <a:lumMod val="20000"/>
                <a:lumOff val="80000"/>
              </a:schemeClr>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AC47537-37DA-2DFE-6DF8-305A83170BF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15236" y="4206938"/>
            <a:ext cx="1708820" cy="2171358"/>
          </a:xfrm>
          <a:prstGeom prst="rect">
            <a:avLst/>
          </a:prstGeom>
          <a:noFill/>
          <a:ln w="38100">
            <a:solidFill>
              <a:schemeClr val="accent1">
                <a:lumMod val="20000"/>
                <a:lumOff val="80000"/>
              </a:schemeClr>
            </a:solidFill>
          </a:ln>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4B3F8882-5294-F100-2C2F-519625F14CC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31683" y="552727"/>
            <a:ext cx="1639018" cy="2256177"/>
          </a:xfrm>
          <a:prstGeom prst="rect">
            <a:avLst/>
          </a:prstGeom>
          <a:noFill/>
          <a:ln w="38100">
            <a:solidFill>
              <a:schemeClr val="accent1">
                <a:lumMod val="20000"/>
                <a:lumOff val="80000"/>
              </a:schemeClr>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7AA08F2-9B7B-9B39-2F5B-81F340448E14}"/>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960929" y="4206937"/>
            <a:ext cx="1708820" cy="2286497"/>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5" name="Picture 4" descr="A person in a suit&#10;&#10;Description automatically generated">
            <a:extLst>
              <a:ext uri="{FF2B5EF4-FFF2-40B4-BE49-F238E27FC236}">
                <a16:creationId xmlns:a16="http://schemas.microsoft.com/office/drawing/2014/main" id="{2B84EA96-678E-3E9E-74D6-388BBEA70353}"/>
              </a:ext>
            </a:extLst>
          </p:cNvPr>
          <p:cNvPicPr>
            <a:picLocks noChangeAspect="1"/>
          </p:cNvPicPr>
          <p:nvPr/>
        </p:nvPicPr>
        <p:blipFill rotWithShape="1">
          <a:blip r:embed="rId14">
            <a:extLst>
              <a:ext uri="{28A0092B-C50C-407E-A947-70E740481C1C}">
                <a14:useLocalDpi xmlns:a14="http://schemas.microsoft.com/office/drawing/2010/main" val="0"/>
              </a:ext>
            </a:extLst>
          </a:blip>
          <a:srcRect l="10367" r="9968"/>
          <a:stretch/>
        </p:blipFill>
        <p:spPr>
          <a:xfrm>
            <a:off x="8694049" y="2385132"/>
            <a:ext cx="1639019" cy="2087733"/>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2428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7865A-001E-485C-9A42-13EC5F0053A1}"/>
              </a:ext>
            </a:extLst>
          </p:cNvPr>
          <p:cNvSpPr>
            <a:spLocks noGrp="1"/>
          </p:cNvSpPr>
          <p:nvPr>
            <p:ph type="title"/>
          </p:nvPr>
        </p:nvSpPr>
        <p:spPr>
          <a:xfrm>
            <a:off x="993828" y="594805"/>
            <a:ext cx="3341571" cy="2521257"/>
          </a:xfrm>
        </p:spPr>
        <p:txBody>
          <a:bodyPr vert="horz" lIns="91440" tIns="45720" rIns="91440" bIns="45720" rtlCol="0" anchor="ctr">
            <a:normAutofit/>
          </a:bodyPr>
          <a:lstStyle/>
          <a:p>
            <a:pPr defTabSz="457200"/>
            <a:r>
              <a:rPr lang="en-US" sz="3200" dirty="0">
                <a:solidFill>
                  <a:srgbClr val="FFFF00"/>
                </a:solidFill>
              </a:rPr>
              <a:t>Long Term Strategic Issues for Our Community</a:t>
            </a:r>
          </a:p>
        </p:txBody>
      </p:sp>
      <p:sp>
        <p:nvSpPr>
          <p:cNvPr id="3" name="Text Placeholder 2">
            <a:extLst>
              <a:ext uri="{FF2B5EF4-FFF2-40B4-BE49-F238E27FC236}">
                <a16:creationId xmlns:a16="http://schemas.microsoft.com/office/drawing/2014/main" id="{67CA43AA-DD13-499C-A06C-83D6C1B3F69A}"/>
              </a:ext>
            </a:extLst>
          </p:cNvPr>
          <p:cNvSpPr>
            <a:spLocks noGrp="1"/>
          </p:cNvSpPr>
          <p:nvPr>
            <p:ph type="body" sz="half" idx="2"/>
          </p:nvPr>
        </p:nvSpPr>
        <p:spPr>
          <a:xfrm>
            <a:off x="5574998" y="399495"/>
            <a:ext cx="6190603" cy="5962368"/>
          </a:xfrm>
        </p:spPr>
        <p:txBody>
          <a:bodyPr vert="horz" lIns="91440" tIns="45720" rIns="91440" bIns="45720" rtlCol="0" anchor="ctr">
            <a:normAutofit fontScale="85000" lnSpcReduction="20000"/>
          </a:bodyPr>
          <a:lstStyle/>
          <a:p>
            <a:pPr marL="0" marR="0" lvl="0" indent="0" defTabSz="457200" fontAlgn="auto">
              <a:tabLst/>
              <a:defRPr/>
            </a:pPr>
            <a:r>
              <a:rPr lang="en-US" sz="3200" b="1" dirty="0"/>
              <a:t> </a:t>
            </a:r>
            <a:r>
              <a:rPr lang="en-US" sz="3600" b="1" dirty="0"/>
              <a:t>Status of Irrigation System Update</a:t>
            </a:r>
          </a:p>
          <a:p>
            <a:pPr marL="342900" marR="0" lvl="0" indent="-342900" algn="l" defTabSz="457200" fontAlgn="auto">
              <a:buFont typeface="Wingdings" panose="05000000000000000000" pitchFamily="2" charset="2"/>
              <a:buChar char="Ø"/>
              <a:tabLst/>
              <a:defRPr/>
            </a:pPr>
            <a:r>
              <a:rPr lang="en-US" sz="2400" dirty="0"/>
              <a:t>101 Landscaping was awarded the contract to replace the previous sprinkler system and started work in late summer</a:t>
            </a:r>
          </a:p>
          <a:p>
            <a:pPr marL="342900" marR="0" lvl="0" indent="-342900" algn="l" defTabSz="457200" fontAlgn="auto">
              <a:buFont typeface="Wingdings" panose="05000000000000000000" pitchFamily="2" charset="2"/>
              <a:buChar char="Ø"/>
              <a:tabLst/>
              <a:defRPr/>
            </a:pPr>
            <a:r>
              <a:rPr lang="en-US" sz="2400" dirty="0"/>
              <a:t>Sod was removed from the middle half of the median to flatten it and prepare for re-landscaping</a:t>
            </a:r>
          </a:p>
          <a:p>
            <a:pPr marL="342900" marR="0" lvl="0" indent="-342900" algn="l" defTabSz="457200" fontAlgn="auto">
              <a:buFont typeface="Wingdings" panose="05000000000000000000" pitchFamily="2" charset="2"/>
              <a:buChar char="Ø"/>
              <a:tabLst/>
              <a:defRPr/>
            </a:pPr>
            <a:r>
              <a:rPr lang="en-US" sz="2400" dirty="0"/>
              <a:t> Trenching for the new water main and zone lines </a:t>
            </a:r>
            <a:endParaRPr lang="en-US" sz="2000" dirty="0"/>
          </a:p>
          <a:p>
            <a:pPr marL="342900" indent="-342900" algn="l" defTabSz="457200">
              <a:buFont typeface="Wingdings" panose="05000000000000000000" pitchFamily="2" charset="2"/>
              <a:buChar char="Ø"/>
              <a:defRPr/>
            </a:pPr>
            <a:r>
              <a:rPr lang="en-US" sz="2400" dirty="0">
                <a:effectLst>
                  <a:outerShdw blurRad="38100" dist="38100" dir="2700000" algn="tl">
                    <a:srgbClr val="000000">
                      <a:alpha val="43137"/>
                    </a:srgbClr>
                  </a:outerShdw>
                </a:effectLst>
              </a:rPr>
              <a:t>Plumbing and sprinkler heads installed</a:t>
            </a:r>
          </a:p>
          <a:p>
            <a:pPr marL="342900" indent="-342900" algn="l" defTabSz="457200">
              <a:buFont typeface="Wingdings" panose="05000000000000000000" pitchFamily="2" charset="2"/>
              <a:buChar char="Ø"/>
              <a:defRPr/>
            </a:pPr>
            <a:r>
              <a:rPr lang="en-US" sz="2400" dirty="0">
                <a:effectLst>
                  <a:outerShdw blurRad="38100" dist="38100" dir="2700000" algn="tl">
                    <a:srgbClr val="000000">
                      <a:alpha val="43137"/>
                    </a:srgbClr>
                  </a:outerShdw>
                </a:effectLst>
              </a:rPr>
              <a:t>Path installed, with gravel and mulch in the middle half of the median</a:t>
            </a:r>
          </a:p>
          <a:p>
            <a:pPr marL="342900" indent="-342900" algn="l" defTabSz="457200">
              <a:buFont typeface="Wingdings" panose="05000000000000000000" pitchFamily="2" charset="2"/>
              <a:buChar char="Ø"/>
              <a:defRPr/>
            </a:pPr>
            <a:r>
              <a:rPr lang="en-US" sz="2400" dirty="0">
                <a:effectLst>
                  <a:outerShdw blurRad="38100" dist="38100" dir="2700000" algn="tl">
                    <a:srgbClr val="000000">
                      <a:alpha val="43137"/>
                    </a:srgbClr>
                  </a:outerShdw>
                </a:effectLst>
              </a:rPr>
              <a:t>Walker Schooler applied for a State grant to facilitate replacement. We received a $40,000 initial grant and a $10,000 second round grant.</a:t>
            </a:r>
          </a:p>
          <a:p>
            <a:pPr marL="342900" indent="-342900" algn="l" defTabSz="457200">
              <a:buFont typeface="Wingdings" panose="05000000000000000000" pitchFamily="2" charset="2"/>
              <a:buChar char="Ø"/>
              <a:defRPr/>
            </a:pPr>
            <a:r>
              <a:rPr lang="en-US" sz="2400" dirty="0">
                <a:effectLst>
                  <a:outerShdw blurRad="38100" dist="38100" dir="2700000" algn="tl">
                    <a:srgbClr val="000000">
                      <a:alpha val="43137"/>
                    </a:srgbClr>
                  </a:outerShdw>
                </a:effectLst>
              </a:rPr>
              <a:t>Sprinkler controller is scheduled to be installed late April</a:t>
            </a:r>
            <a:endParaRPr lang="en-US" sz="2800" b="1" dirty="0"/>
          </a:p>
          <a:p>
            <a:pPr marL="0" marR="0" lvl="0" indent="0" algn="l" defTabSz="457200" fontAlgn="auto">
              <a:tabLst/>
              <a:defRPr/>
            </a:pPr>
            <a:r>
              <a:rPr lang="en-US" sz="2800" b="1" dirty="0"/>
              <a:t>   </a:t>
            </a:r>
          </a:p>
          <a:p>
            <a:pPr marL="342900" marR="0" lvl="0" indent="-342900" defTabSz="457200" fontAlgn="auto">
              <a:buFont typeface="Wingdings" panose="05000000000000000000" pitchFamily="2" charset="2"/>
              <a:buChar char="Ø"/>
              <a:tabLst/>
              <a:defRPr/>
            </a:pPr>
            <a:endParaRPr lang="en-US" sz="1800" dirty="0"/>
          </a:p>
        </p:txBody>
      </p:sp>
      <p:pic>
        <p:nvPicPr>
          <p:cNvPr id="5" name="Picture 4" descr="A sprinkler spraying water on a grass field&#10;&#10;Description automatically generated with medium confidence">
            <a:extLst>
              <a:ext uri="{FF2B5EF4-FFF2-40B4-BE49-F238E27FC236}">
                <a16:creationId xmlns:a16="http://schemas.microsoft.com/office/drawing/2014/main" id="{0AEA08F1-833F-57B2-DE3D-A7A7AC0A2DC3}"/>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44000"/>
                    </a14:imgEffect>
                  </a14:imgLayer>
                </a14:imgProps>
              </a:ext>
              <a:ext uri="{28A0092B-C50C-407E-A947-70E740481C1C}">
                <a14:useLocalDpi xmlns:a14="http://schemas.microsoft.com/office/drawing/2010/main" val="0"/>
              </a:ext>
            </a:extLst>
          </a:blip>
          <a:stretch>
            <a:fillRect/>
          </a:stretch>
        </p:blipFill>
        <p:spPr>
          <a:xfrm>
            <a:off x="122514" y="3429000"/>
            <a:ext cx="5452484" cy="2932863"/>
          </a:xfrm>
          <a:prstGeom prst="rect">
            <a:avLst/>
          </a:prstGeom>
          <a:effectLst>
            <a:softEdge rad="127000"/>
          </a:effectLst>
        </p:spPr>
      </p:pic>
    </p:spTree>
    <p:extLst>
      <p:ext uri="{BB962C8B-B14F-4D97-AF65-F5344CB8AC3E}">
        <p14:creationId xmlns:p14="http://schemas.microsoft.com/office/powerpoint/2010/main" val="539895324"/>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1B2A784-4501-42A8-86DF-DB27DE395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0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91FFA6-3B6F-FB87-4225-1F90B8259754}"/>
              </a:ext>
            </a:extLst>
          </p:cNvPr>
          <p:cNvSpPr>
            <a:spLocks noGrp="1"/>
          </p:cNvSpPr>
          <p:nvPr>
            <p:ph type="title"/>
          </p:nvPr>
        </p:nvSpPr>
        <p:spPr>
          <a:xfrm>
            <a:off x="6310515" y="203603"/>
            <a:ext cx="5124154" cy="1560716"/>
          </a:xfrm>
        </p:spPr>
        <p:txBody>
          <a:bodyPr vert="horz" lIns="91440" tIns="45720" rIns="91440" bIns="45720" rtlCol="0" anchor="ctr">
            <a:normAutofit fontScale="90000"/>
          </a:bodyPr>
          <a:lstStyle/>
          <a:p>
            <a:pPr defTabSz="457200">
              <a:lnSpc>
                <a:spcPct val="90000"/>
              </a:lnSpc>
            </a:pPr>
            <a:r>
              <a:rPr lang="en-US" sz="3600" b="1" dirty="0">
                <a:solidFill>
                  <a:srgbClr val="FFFF00"/>
                </a:solidFill>
              </a:rPr>
              <a:t>Status of Irrigation System Update/ Landscaping</a:t>
            </a:r>
            <a:endParaRPr lang="en-US" sz="3400" dirty="0">
              <a:solidFill>
                <a:srgbClr val="FFFF00"/>
              </a:solidFill>
            </a:endParaRPr>
          </a:p>
        </p:txBody>
      </p:sp>
      <p:sp>
        <p:nvSpPr>
          <p:cNvPr id="20" name="Freeform: Shape 19">
            <a:extLst>
              <a:ext uri="{FF2B5EF4-FFF2-40B4-BE49-F238E27FC236}">
                <a16:creationId xmlns:a16="http://schemas.microsoft.com/office/drawing/2014/main" id="{5DCD51DF-47F0-4E43-9A0F-6B18888E09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14" y="0"/>
            <a:ext cx="4899907" cy="4032504"/>
          </a:xfrm>
          <a:custGeom>
            <a:avLst/>
            <a:gdLst>
              <a:gd name="connsiteX0" fmla="*/ 0 w 4901184"/>
              <a:gd name="connsiteY0" fmla="*/ 0 h 4032504"/>
              <a:gd name="connsiteX1" fmla="*/ 4901184 w 4901184"/>
              <a:gd name="connsiteY1" fmla="*/ 0 h 4032504"/>
              <a:gd name="connsiteX2" fmla="*/ 4901184 w 4901184"/>
              <a:gd name="connsiteY2" fmla="*/ 3813911 h 4032504"/>
              <a:gd name="connsiteX3" fmla="*/ 4682591 w 4901184"/>
              <a:gd name="connsiteY3" fmla="*/ 4032504 h 4032504"/>
              <a:gd name="connsiteX4" fmla="*/ 218593 w 4901184"/>
              <a:gd name="connsiteY4" fmla="*/ 4032504 h 4032504"/>
              <a:gd name="connsiteX5" fmla="*/ 0 w 4901184"/>
              <a:gd name="connsiteY5" fmla="*/ 3813911 h 4032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1184" h="4032504">
                <a:moveTo>
                  <a:pt x="0" y="0"/>
                </a:moveTo>
                <a:lnTo>
                  <a:pt x="4901184" y="0"/>
                </a:lnTo>
                <a:lnTo>
                  <a:pt x="4901184" y="3813911"/>
                </a:lnTo>
                <a:cubicBezTo>
                  <a:pt x="4901184" y="3934637"/>
                  <a:pt x="4803317" y="4032504"/>
                  <a:pt x="4682591" y="4032504"/>
                </a:cubicBezTo>
                <a:lnTo>
                  <a:pt x="218593" y="4032504"/>
                </a:lnTo>
                <a:cubicBezTo>
                  <a:pt x="97867" y="4032504"/>
                  <a:pt x="0" y="3934637"/>
                  <a:pt x="0" y="381391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3059074D-18B0-05C9-E1CF-2EBE3C53D365}"/>
              </a:ext>
            </a:extLst>
          </p:cNvPr>
          <p:cNvPicPr>
            <a:picLocks noChangeAspect="1"/>
          </p:cNvPicPr>
          <p:nvPr/>
        </p:nvPicPr>
        <p:blipFill rotWithShape="1">
          <a:blip r:embed="rId3">
            <a:extLst>
              <a:ext uri="{28A0092B-C50C-407E-A947-70E740481C1C}">
                <a14:useLocalDpi xmlns:a14="http://schemas.microsoft.com/office/drawing/2010/main" val="0"/>
              </a:ext>
            </a:extLst>
          </a:blip>
          <a:srcRect t="3224" b="3011"/>
          <a:stretch/>
        </p:blipFill>
        <p:spPr bwMode="auto">
          <a:xfrm>
            <a:off x="869863" y="-3"/>
            <a:ext cx="4570809" cy="3867912"/>
          </a:xfrm>
          <a:custGeom>
            <a:avLst/>
            <a:gdLst/>
            <a:ahLst/>
            <a:cxnLst/>
            <a:rect l="l" t="t" r="r" b="b"/>
            <a:pathLst>
              <a:path w="4572000" h="3867912">
                <a:moveTo>
                  <a:pt x="0" y="0"/>
                </a:moveTo>
                <a:lnTo>
                  <a:pt x="4572000" y="0"/>
                </a:lnTo>
                <a:lnTo>
                  <a:pt x="4572000" y="3704966"/>
                </a:lnTo>
                <a:cubicBezTo>
                  <a:pt x="4572000" y="3794959"/>
                  <a:pt x="4499047" y="3867912"/>
                  <a:pt x="4409054" y="3867912"/>
                </a:cubicBezTo>
                <a:lnTo>
                  <a:pt x="162946" y="3867912"/>
                </a:lnTo>
                <a:cubicBezTo>
                  <a:pt x="72953" y="3867912"/>
                  <a:pt x="0" y="3794959"/>
                  <a:pt x="0" y="3704966"/>
                </a:cubicBezTo>
                <a:close/>
              </a:path>
            </a:pathLst>
          </a:custGeom>
          <a:noFill/>
        </p:spPr>
      </p:pic>
      <p:sp>
        <p:nvSpPr>
          <p:cNvPr id="21" name="Freeform: Shape 20">
            <a:extLst>
              <a:ext uri="{FF2B5EF4-FFF2-40B4-BE49-F238E27FC236}">
                <a16:creationId xmlns:a16="http://schemas.microsoft.com/office/drawing/2014/main" id="{767CF198-49C5-4D2A-93C6-A7A4D04B9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314" y="4241249"/>
            <a:ext cx="4899907" cy="2616751"/>
          </a:xfrm>
          <a:custGeom>
            <a:avLst/>
            <a:gdLst>
              <a:gd name="connsiteX0" fmla="*/ 218593 w 4901184"/>
              <a:gd name="connsiteY0" fmla="*/ 0 h 2616751"/>
              <a:gd name="connsiteX1" fmla="*/ 4682591 w 4901184"/>
              <a:gd name="connsiteY1" fmla="*/ 0 h 2616751"/>
              <a:gd name="connsiteX2" fmla="*/ 4901184 w 4901184"/>
              <a:gd name="connsiteY2" fmla="*/ 218593 h 2616751"/>
              <a:gd name="connsiteX3" fmla="*/ 4901184 w 4901184"/>
              <a:gd name="connsiteY3" fmla="*/ 2616751 h 2616751"/>
              <a:gd name="connsiteX4" fmla="*/ 0 w 4901184"/>
              <a:gd name="connsiteY4" fmla="*/ 2616751 h 2616751"/>
              <a:gd name="connsiteX5" fmla="*/ 0 w 4901184"/>
              <a:gd name="connsiteY5" fmla="*/ 218593 h 2616751"/>
              <a:gd name="connsiteX6" fmla="*/ 218593 w 4901184"/>
              <a:gd name="connsiteY6" fmla="*/ 0 h 261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1184" h="2616751">
                <a:moveTo>
                  <a:pt x="218593" y="0"/>
                </a:moveTo>
                <a:lnTo>
                  <a:pt x="4682591" y="0"/>
                </a:lnTo>
                <a:cubicBezTo>
                  <a:pt x="4803317" y="0"/>
                  <a:pt x="4901184" y="97867"/>
                  <a:pt x="4901184" y="218593"/>
                </a:cubicBezTo>
                <a:lnTo>
                  <a:pt x="4901184" y="2616751"/>
                </a:lnTo>
                <a:lnTo>
                  <a:pt x="0" y="2616751"/>
                </a:lnTo>
                <a:lnTo>
                  <a:pt x="0" y="218593"/>
                </a:lnTo>
                <a:cubicBezTo>
                  <a:pt x="0" y="97867"/>
                  <a:pt x="97867" y="0"/>
                  <a:pt x="218593"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2630B6F8-2450-6661-D7A6-4752DF497450}"/>
              </a:ext>
            </a:extLst>
          </p:cNvPr>
          <p:cNvPicPr>
            <a:picLocks noChangeAspect="1"/>
          </p:cNvPicPr>
          <p:nvPr/>
        </p:nvPicPr>
        <p:blipFill rotWithShape="1">
          <a:blip r:embed="rId4">
            <a:extLst>
              <a:ext uri="{28A0092B-C50C-407E-A947-70E740481C1C}">
                <a14:useLocalDpi xmlns:a14="http://schemas.microsoft.com/office/drawing/2010/main" val="0"/>
              </a:ext>
            </a:extLst>
          </a:blip>
          <a:srcRect t="676" b="17104"/>
          <a:stretch/>
        </p:blipFill>
        <p:spPr bwMode="auto">
          <a:xfrm>
            <a:off x="869863" y="4405842"/>
            <a:ext cx="4570809" cy="2452159"/>
          </a:xfrm>
          <a:custGeom>
            <a:avLst/>
            <a:gdLst/>
            <a:ahLst/>
            <a:cxnLst/>
            <a:rect l="l" t="t" r="r" b="b"/>
            <a:pathLst>
              <a:path w="4572000" h="2452159">
                <a:moveTo>
                  <a:pt x="162946" y="0"/>
                </a:moveTo>
                <a:lnTo>
                  <a:pt x="4409054" y="0"/>
                </a:lnTo>
                <a:cubicBezTo>
                  <a:pt x="4499047" y="0"/>
                  <a:pt x="4572000" y="72953"/>
                  <a:pt x="4572000" y="162946"/>
                </a:cubicBezTo>
                <a:lnTo>
                  <a:pt x="4572000" y="2452159"/>
                </a:lnTo>
                <a:lnTo>
                  <a:pt x="0" y="2452159"/>
                </a:lnTo>
                <a:lnTo>
                  <a:pt x="0" y="162946"/>
                </a:lnTo>
                <a:cubicBezTo>
                  <a:pt x="0" y="72953"/>
                  <a:pt x="72953" y="0"/>
                  <a:pt x="162946" y="0"/>
                </a:cubicBezTo>
                <a:close/>
              </a:path>
            </a:pathLst>
          </a:custGeom>
          <a:noFill/>
        </p:spPr>
      </p:pic>
      <p:sp>
        <p:nvSpPr>
          <p:cNvPr id="18" name="Freeform: Shape 17">
            <a:extLst>
              <a:ext uri="{FF2B5EF4-FFF2-40B4-BE49-F238E27FC236}">
                <a16:creationId xmlns:a16="http://schemas.microsoft.com/office/drawing/2014/main" id="{6D003402-8F29-4EE8-9DF3-975864DA22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6389" y="1517931"/>
            <a:ext cx="3329361" cy="3822138"/>
          </a:xfrm>
          <a:custGeom>
            <a:avLst/>
            <a:gdLst>
              <a:gd name="connsiteX0" fmla="*/ 0 w 4901184"/>
              <a:gd name="connsiteY0" fmla="*/ 4781866 h 4781866"/>
              <a:gd name="connsiteX1" fmla="*/ 0 w 4901184"/>
              <a:gd name="connsiteY1" fmla="*/ 218593 h 4781866"/>
              <a:gd name="connsiteX2" fmla="*/ 218593 w 4901184"/>
              <a:gd name="connsiteY2" fmla="*/ 0 h 4781866"/>
              <a:gd name="connsiteX3" fmla="*/ 4682591 w 4901184"/>
              <a:gd name="connsiteY3" fmla="*/ 0 h 4781866"/>
              <a:gd name="connsiteX4" fmla="*/ 4901184 w 4901184"/>
              <a:gd name="connsiteY4" fmla="*/ 218593 h 4781866"/>
              <a:gd name="connsiteX5" fmla="*/ 4901184 w 4901184"/>
              <a:gd name="connsiteY5" fmla="*/ 4781866 h 478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1184" h="4781866">
                <a:moveTo>
                  <a:pt x="0" y="4781866"/>
                </a:moveTo>
                <a:lnTo>
                  <a:pt x="0" y="218593"/>
                </a:lnTo>
                <a:cubicBezTo>
                  <a:pt x="0" y="97867"/>
                  <a:pt x="97867" y="0"/>
                  <a:pt x="218593" y="0"/>
                </a:cubicBezTo>
                <a:lnTo>
                  <a:pt x="4682591" y="0"/>
                </a:lnTo>
                <a:cubicBezTo>
                  <a:pt x="4803317" y="0"/>
                  <a:pt x="4901184" y="97867"/>
                  <a:pt x="4901184" y="218593"/>
                </a:cubicBezTo>
                <a:lnTo>
                  <a:pt x="4901184" y="4781866"/>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293DF909-47DA-24C1-7CAD-DD3D01483481}"/>
              </a:ext>
            </a:extLst>
          </p:cNvPr>
          <p:cNvPicPr>
            <a:picLocks noChangeAspect="1"/>
          </p:cNvPicPr>
          <p:nvPr/>
        </p:nvPicPr>
        <p:blipFill rotWithShape="1">
          <a:blip r:embed="rId5"/>
          <a:srcRect r="5" b="13209"/>
          <a:stretch/>
        </p:blipFill>
        <p:spPr>
          <a:xfrm>
            <a:off x="20" y="1929384"/>
            <a:ext cx="3656627" cy="2999232"/>
          </a:xfrm>
          <a:custGeom>
            <a:avLst/>
            <a:gdLst/>
            <a:ahLst/>
            <a:cxnLst/>
            <a:rect l="l" t="t" r="r" b="b"/>
            <a:pathLst>
              <a:path w="3657600" h="2999232">
                <a:moveTo>
                  <a:pt x="0" y="0"/>
                </a:moveTo>
                <a:lnTo>
                  <a:pt x="3490401" y="0"/>
                </a:lnTo>
                <a:cubicBezTo>
                  <a:pt x="3582743" y="0"/>
                  <a:pt x="3657600" y="59889"/>
                  <a:pt x="3657600" y="133766"/>
                </a:cubicBezTo>
                <a:lnTo>
                  <a:pt x="3657600" y="2865466"/>
                </a:lnTo>
                <a:cubicBezTo>
                  <a:pt x="3657600" y="2939343"/>
                  <a:pt x="3582743" y="2999232"/>
                  <a:pt x="3490401" y="2999232"/>
                </a:cubicBezTo>
                <a:lnTo>
                  <a:pt x="0" y="2999232"/>
                </a:lnTo>
                <a:close/>
              </a:path>
            </a:pathLst>
          </a:custGeom>
        </p:spPr>
      </p:pic>
      <p:sp>
        <p:nvSpPr>
          <p:cNvPr id="4" name="Content Placeholder 3">
            <a:extLst>
              <a:ext uri="{FF2B5EF4-FFF2-40B4-BE49-F238E27FC236}">
                <a16:creationId xmlns:a16="http://schemas.microsoft.com/office/drawing/2014/main" id="{34C49241-E0D8-AD20-CAAC-816BCC29BCB1}"/>
              </a:ext>
            </a:extLst>
          </p:cNvPr>
          <p:cNvSpPr>
            <a:spLocks noGrp="1"/>
          </p:cNvSpPr>
          <p:nvPr>
            <p:ph sz="half" idx="2"/>
          </p:nvPr>
        </p:nvSpPr>
        <p:spPr>
          <a:xfrm>
            <a:off x="6359359" y="2064401"/>
            <a:ext cx="4811850" cy="3447877"/>
          </a:xfrm>
        </p:spPr>
        <p:txBody>
          <a:bodyPr vert="horz" lIns="91440" tIns="45720" rIns="91440" bIns="45720" rtlCol="0" anchor="t">
            <a:normAutofit/>
          </a:bodyPr>
          <a:lstStyle/>
          <a:p>
            <a:pPr marL="36889" indent="0" defTabSz="457200">
              <a:lnSpc>
                <a:spcPct val="90000"/>
              </a:lnSpc>
              <a:buClr>
                <a:srgbClr val="55589C"/>
              </a:buClr>
              <a:buFont typeface="Wingdings 2" charset="2"/>
              <a:buNone/>
            </a:pPr>
            <a:r>
              <a:rPr lang="en-US" sz="2400" b="1" dirty="0"/>
              <a:t>2024 Plans for Milam median</a:t>
            </a:r>
          </a:p>
          <a:p>
            <a:pPr defTabSz="457200">
              <a:lnSpc>
                <a:spcPct val="90000"/>
              </a:lnSpc>
              <a:buClr>
                <a:srgbClr val="55589C"/>
              </a:buClr>
            </a:pPr>
            <a:r>
              <a:rPr lang="en-US" sz="1800" dirty="0"/>
              <a:t>Sprinkler controller installation, testing, and programming</a:t>
            </a:r>
          </a:p>
          <a:p>
            <a:pPr defTabSz="457200">
              <a:lnSpc>
                <a:spcPct val="90000"/>
              </a:lnSpc>
              <a:buClr>
                <a:srgbClr val="55589C"/>
              </a:buClr>
            </a:pPr>
            <a:r>
              <a:rPr lang="en-US" sz="1800" dirty="0"/>
              <a:t>Installation and planting in green plots and accents/focal points</a:t>
            </a:r>
          </a:p>
          <a:p>
            <a:pPr defTabSz="457200">
              <a:lnSpc>
                <a:spcPct val="90000"/>
              </a:lnSpc>
              <a:buClr>
                <a:srgbClr val="55589C"/>
              </a:buClr>
            </a:pPr>
            <a:r>
              <a:rPr lang="en-US" sz="1800" dirty="0"/>
              <a:t>Overseeding the remaining sod with fescue to reduce water use</a:t>
            </a:r>
          </a:p>
          <a:p>
            <a:pPr defTabSz="457200">
              <a:lnSpc>
                <a:spcPct val="90000"/>
              </a:lnSpc>
              <a:buClr>
                <a:srgbClr val="55589C"/>
              </a:buClr>
            </a:pPr>
            <a:r>
              <a:rPr lang="en-US" sz="1800" dirty="0"/>
              <a:t>Repair road asphalt where pipe trenches were cut</a:t>
            </a:r>
          </a:p>
          <a:p>
            <a:pPr defTabSz="457200">
              <a:lnSpc>
                <a:spcPct val="90000"/>
              </a:lnSpc>
              <a:buClr>
                <a:srgbClr val="55589C"/>
              </a:buClr>
            </a:pPr>
            <a:endParaRPr lang="en-US" sz="1700" dirty="0"/>
          </a:p>
        </p:txBody>
      </p:sp>
    </p:spTree>
    <p:extLst>
      <p:ext uri="{BB962C8B-B14F-4D97-AF65-F5344CB8AC3E}">
        <p14:creationId xmlns:p14="http://schemas.microsoft.com/office/powerpoint/2010/main" val="1317097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4886A96-AB58-E688-A9D2-3A85200ECA4D}"/>
              </a:ext>
            </a:extLst>
          </p:cNvPr>
          <p:cNvSpPr>
            <a:spLocks noGrp="1"/>
          </p:cNvSpPr>
          <p:nvPr>
            <p:ph sz="half" idx="2"/>
          </p:nvPr>
        </p:nvSpPr>
        <p:spPr>
          <a:xfrm>
            <a:off x="5546785" y="1732450"/>
            <a:ext cx="5717838" cy="4515950"/>
          </a:xfrm>
        </p:spPr>
        <p:txBody>
          <a:bodyPr>
            <a:normAutofit lnSpcReduction="10000"/>
          </a:bodyPr>
          <a:lstStyle/>
          <a:p>
            <a:pPr marL="0" marR="0" lvl="0" indent="0" algn="ctr" defTabSz="457200" fontAlgn="auto">
              <a:buNone/>
              <a:tabLst/>
              <a:defRPr/>
            </a:pPr>
            <a:r>
              <a:rPr lang="en-US" sz="2800" b="1" dirty="0">
                <a:solidFill>
                  <a:srgbClr val="FFFF00"/>
                </a:solidFill>
              </a:rPr>
              <a:t>Continued Vandalism of Mailboxes</a:t>
            </a:r>
          </a:p>
          <a:p>
            <a:pPr marL="342900" marR="0" lvl="0" indent="-342900" algn="l" defTabSz="457200" fontAlgn="auto">
              <a:buFont typeface="Arial" panose="020B0604020202020204" pitchFamily="34" charset="0"/>
              <a:buChar char="•"/>
              <a:tabLst/>
              <a:defRPr/>
            </a:pPr>
            <a:r>
              <a:rPr lang="en-US" sz="2000" b="1" dirty="0"/>
              <a:t>Vandals have repeatedly broken into mailboxes and 	stolen parcels from lockers</a:t>
            </a:r>
          </a:p>
          <a:p>
            <a:pPr marL="457200" marR="0" lvl="0" indent="-457200" algn="l" defTabSz="457200" fontAlgn="auto">
              <a:buFont typeface="Arial" panose="020B0604020202020204" pitchFamily="34" charset="0"/>
              <a:buChar char="•"/>
              <a:tabLst/>
              <a:defRPr/>
            </a:pPr>
            <a:r>
              <a:rPr lang="en-US" sz="2000" b="1" dirty="0"/>
              <a:t>Last September, thief stole master key to ALL mail kiosks in Colorado Springs</a:t>
            </a:r>
          </a:p>
          <a:p>
            <a:pPr marL="457200" marR="0" lvl="0" indent="-457200" algn="l" defTabSz="457200" fontAlgn="auto">
              <a:buFont typeface="Arial" panose="020B0604020202020204" pitchFamily="34" charset="0"/>
              <a:buChar char="•"/>
              <a:tabLst/>
              <a:defRPr/>
            </a:pPr>
            <a:r>
              <a:rPr lang="en-US" sz="2000" b="1" dirty="0"/>
              <a:t>In December USPS agreed to replace all locks in kiosks with new technology, beginning in 2024</a:t>
            </a:r>
          </a:p>
          <a:p>
            <a:pPr marL="457200" marR="0" lvl="0" indent="-457200" algn="l" defTabSz="457200" fontAlgn="auto">
              <a:buFont typeface="Arial" panose="020B0604020202020204" pitchFamily="34" charset="0"/>
              <a:buChar char="•"/>
              <a:tabLst/>
              <a:defRPr/>
            </a:pPr>
            <a:r>
              <a:rPr lang="en-US" sz="2000" b="1" dirty="0"/>
              <a:t>Cathedral Pines not due to receive new locks until May/June 2024  </a:t>
            </a:r>
          </a:p>
          <a:p>
            <a:pPr marL="457200" marR="0" lvl="0" indent="-457200" algn="l" defTabSz="457200" fontAlgn="auto">
              <a:buFont typeface="Arial" panose="020B0604020202020204" pitchFamily="34" charset="0"/>
              <a:buChar char="•"/>
              <a:tabLst/>
              <a:defRPr/>
            </a:pPr>
            <a:r>
              <a:rPr lang="en-US" sz="2000" b="1" dirty="0"/>
              <a:t>Efforts by Metro to deter vandalism have proven ineffective or not cost-effective</a:t>
            </a:r>
          </a:p>
          <a:p>
            <a:endParaRPr lang="en-US" dirty="0"/>
          </a:p>
        </p:txBody>
      </p:sp>
      <p:sp>
        <p:nvSpPr>
          <p:cNvPr id="5" name="Title 1">
            <a:extLst>
              <a:ext uri="{FF2B5EF4-FFF2-40B4-BE49-F238E27FC236}">
                <a16:creationId xmlns:a16="http://schemas.microsoft.com/office/drawing/2014/main" id="{2E59A1D6-6724-9FCB-3BF1-3C7C3C58593F}"/>
              </a:ext>
            </a:extLst>
          </p:cNvPr>
          <p:cNvSpPr>
            <a:spLocks noGrp="1"/>
          </p:cNvSpPr>
          <p:nvPr>
            <p:ph type="title"/>
          </p:nvPr>
        </p:nvSpPr>
        <p:spPr>
          <a:xfrm>
            <a:off x="912813" y="609600"/>
            <a:ext cx="10352087" cy="969963"/>
          </a:xfrm>
        </p:spPr>
        <p:txBody>
          <a:bodyPr vert="horz" lIns="91440" tIns="45720" rIns="91440" bIns="45720" rtlCol="0" anchor="ctr">
            <a:normAutofit/>
          </a:bodyPr>
          <a:lstStyle/>
          <a:p>
            <a:pPr defTabSz="457200"/>
            <a:r>
              <a:rPr lang="en-US" sz="3200" dirty="0">
                <a:solidFill>
                  <a:srgbClr val="FFFF00"/>
                </a:solidFill>
              </a:rPr>
              <a:t>Long Term Strategic Issues for Our Community</a:t>
            </a:r>
          </a:p>
        </p:txBody>
      </p:sp>
      <p:pic>
        <p:nvPicPr>
          <p:cNvPr id="7" name="Content Placeholder 6" descr="A row of mailboxes on a building&#10;&#10;Description automatically generated">
            <a:extLst>
              <a:ext uri="{FF2B5EF4-FFF2-40B4-BE49-F238E27FC236}">
                <a16:creationId xmlns:a16="http://schemas.microsoft.com/office/drawing/2014/main" id="{4B09F3A7-118D-D8A3-E091-9346412E476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48579" y="2200733"/>
            <a:ext cx="5059362" cy="3518512"/>
          </a:xfrm>
          <a:prstGeom prst="rect">
            <a:avLst/>
          </a:prstGeom>
        </p:spPr>
      </p:pic>
    </p:spTree>
    <p:extLst>
      <p:ext uri="{BB962C8B-B14F-4D97-AF65-F5344CB8AC3E}">
        <p14:creationId xmlns:p14="http://schemas.microsoft.com/office/powerpoint/2010/main" val="2943579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43711-8282-4767-933E-0E5BA450731E}"/>
              </a:ext>
            </a:extLst>
          </p:cNvPr>
          <p:cNvSpPr>
            <a:spLocks noGrp="1"/>
          </p:cNvSpPr>
          <p:nvPr>
            <p:ph type="title"/>
          </p:nvPr>
        </p:nvSpPr>
        <p:spPr>
          <a:xfrm>
            <a:off x="918879" y="76533"/>
            <a:ext cx="10351066" cy="970450"/>
          </a:xfrm>
        </p:spPr>
        <p:txBody>
          <a:bodyPr>
            <a:normAutofit/>
          </a:bodyPr>
          <a:lstStyle/>
          <a:p>
            <a:r>
              <a:rPr lang="en-US" sz="3600" dirty="0">
                <a:solidFill>
                  <a:srgbClr val="FFFF00"/>
                </a:solidFill>
              </a:rPr>
              <a:t>Long Term Strategic Issues for Our Community</a:t>
            </a:r>
            <a:endParaRPr lang="en-US" sz="3600" dirty="0"/>
          </a:p>
        </p:txBody>
      </p:sp>
      <p:pic>
        <p:nvPicPr>
          <p:cNvPr id="8" name="Content Placeholder 7" descr="A building with a door and a sign&#10;&#10;Description automatically generated">
            <a:extLst>
              <a:ext uri="{FF2B5EF4-FFF2-40B4-BE49-F238E27FC236}">
                <a16:creationId xmlns:a16="http://schemas.microsoft.com/office/drawing/2014/main" id="{52ADB474-6671-1F5F-9E35-6D3CA143384D}"/>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562165" y="1936377"/>
            <a:ext cx="4410635" cy="3769238"/>
          </a:xfrm>
        </p:spPr>
      </p:pic>
      <p:sp>
        <p:nvSpPr>
          <p:cNvPr id="6" name="Content Placeholder 5">
            <a:extLst>
              <a:ext uri="{FF2B5EF4-FFF2-40B4-BE49-F238E27FC236}">
                <a16:creationId xmlns:a16="http://schemas.microsoft.com/office/drawing/2014/main" id="{8FFD3287-6CF1-6AE4-B081-BE7B52EE8042}"/>
              </a:ext>
            </a:extLst>
          </p:cNvPr>
          <p:cNvSpPr>
            <a:spLocks noGrp="1"/>
          </p:cNvSpPr>
          <p:nvPr>
            <p:ph sz="half" idx="2"/>
          </p:nvPr>
        </p:nvSpPr>
        <p:spPr>
          <a:xfrm>
            <a:off x="1005610" y="1743390"/>
            <a:ext cx="4875074" cy="4047811"/>
          </a:xfrm>
        </p:spPr>
        <p:txBody>
          <a:bodyPr>
            <a:normAutofit/>
          </a:bodyPr>
          <a:lstStyle/>
          <a:p>
            <a:pPr marL="36889" indent="0">
              <a:buNone/>
            </a:pPr>
            <a:r>
              <a:rPr lang="en-US" sz="1800" dirty="0">
                <a:solidFill>
                  <a:srgbClr val="FFFF00"/>
                </a:solidFill>
              </a:rPr>
              <a:t>#1  Install Decorative Security Gate </a:t>
            </a:r>
            <a:r>
              <a:rPr lang="en-US" sz="1800" dirty="0">
                <a:solidFill>
                  <a:schemeClr val="tx1">
                    <a:lumMod val="85000"/>
                  </a:schemeClr>
                </a:solidFill>
              </a:rPr>
              <a:t>around Mail Kiosk controlling access</a:t>
            </a:r>
            <a:endParaRPr lang="en-US" sz="2400" dirty="0">
              <a:solidFill>
                <a:schemeClr val="tx1">
                  <a:lumMod val="85000"/>
                </a:schemeClr>
              </a:solidFill>
            </a:endParaRPr>
          </a:p>
          <a:p>
            <a:pPr marL="36889" indent="0">
              <a:buNone/>
            </a:pPr>
            <a:r>
              <a:rPr lang="en-US" sz="1800" dirty="0">
                <a:solidFill>
                  <a:srgbClr val="FFFF00"/>
                </a:solidFill>
              </a:rPr>
              <a:t>	Concept:  Construct gate around kiosks and 	issue access codes, key cards, or fobs to 	residents for access</a:t>
            </a:r>
          </a:p>
          <a:p>
            <a:pPr>
              <a:buFont typeface="Wingdings" panose="05000000000000000000" pitchFamily="2" charset="2"/>
              <a:buChar char="v"/>
            </a:pPr>
            <a:r>
              <a:rPr lang="en-US" sz="1800" dirty="0">
                <a:solidFill>
                  <a:schemeClr val="tx1"/>
                </a:solidFill>
              </a:rPr>
              <a:t>Residents would receive an access mechanism to retrieve mail and packages; those without access could not</a:t>
            </a:r>
          </a:p>
          <a:p>
            <a:pPr>
              <a:buFont typeface="Wingdings" panose="05000000000000000000" pitchFamily="2" charset="2"/>
              <a:buChar char="v"/>
            </a:pPr>
            <a:r>
              <a:rPr lang="en-US" sz="1800" dirty="0">
                <a:solidFill>
                  <a:schemeClr val="tx1"/>
                </a:solidFill>
              </a:rPr>
              <a:t>Cost would be bourn by Metro District (Board has solicited cost and awaiting proposals)</a:t>
            </a:r>
          </a:p>
          <a:p>
            <a:endParaRPr lang="en-US" dirty="0"/>
          </a:p>
        </p:txBody>
      </p:sp>
      <p:sp>
        <p:nvSpPr>
          <p:cNvPr id="9" name="Text Placeholder 8">
            <a:extLst>
              <a:ext uri="{FF2B5EF4-FFF2-40B4-BE49-F238E27FC236}">
                <a16:creationId xmlns:a16="http://schemas.microsoft.com/office/drawing/2014/main" id="{BFB35493-670A-E28E-8712-1B8968081511}"/>
              </a:ext>
            </a:extLst>
          </p:cNvPr>
          <p:cNvSpPr>
            <a:spLocks noGrp="1"/>
          </p:cNvSpPr>
          <p:nvPr>
            <p:ph type="body" idx="1"/>
          </p:nvPr>
        </p:nvSpPr>
        <p:spPr>
          <a:xfrm>
            <a:off x="1005610" y="1198506"/>
            <a:ext cx="4875074" cy="544884"/>
          </a:xfrm>
        </p:spPr>
        <p:txBody>
          <a:bodyPr/>
          <a:lstStyle/>
          <a:p>
            <a:r>
              <a:rPr lang="en-US" dirty="0">
                <a:solidFill>
                  <a:srgbClr val="FFFF00"/>
                </a:solidFill>
              </a:rPr>
              <a:t>Possible Solutions</a:t>
            </a:r>
          </a:p>
        </p:txBody>
      </p:sp>
    </p:spTree>
    <p:extLst>
      <p:ext uri="{BB962C8B-B14F-4D97-AF65-F5344CB8AC3E}">
        <p14:creationId xmlns:p14="http://schemas.microsoft.com/office/powerpoint/2010/main" val="17342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9E7ED-04CD-5466-B601-8666647B41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085549-F014-10D9-9CB3-E14EAF052553}"/>
              </a:ext>
            </a:extLst>
          </p:cNvPr>
          <p:cNvSpPr>
            <a:spLocks noGrp="1"/>
          </p:cNvSpPr>
          <p:nvPr>
            <p:ph type="title"/>
          </p:nvPr>
        </p:nvSpPr>
        <p:spPr>
          <a:xfrm>
            <a:off x="918879" y="77803"/>
            <a:ext cx="10351066" cy="970450"/>
          </a:xfrm>
        </p:spPr>
        <p:txBody>
          <a:bodyPr>
            <a:normAutofit/>
          </a:bodyPr>
          <a:lstStyle/>
          <a:p>
            <a:r>
              <a:rPr lang="en-US" sz="3200" dirty="0">
                <a:solidFill>
                  <a:srgbClr val="FFFF00"/>
                </a:solidFill>
              </a:rPr>
              <a:t>Long Term Strategic Issues for Our Community</a:t>
            </a:r>
          </a:p>
        </p:txBody>
      </p:sp>
      <p:sp>
        <p:nvSpPr>
          <p:cNvPr id="3" name="Text Placeholder 2">
            <a:extLst>
              <a:ext uri="{FF2B5EF4-FFF2-40B4-BE49-F238E27FC236}">
                <a16:creationId xmlns:a16="http://schemas.microsoft.com/office/drawing/2014/main" id="{083FD29E-8B78-C253-474E-48EB306DF5BC}"/>
              </a:ext>
            </a:extLst>
          </p:cNvPr>
          <p:cNvSpPr>
            <a:spLocks noGrp="1"/>
          </p:cNvSpPr>
          <p:nvPr>
            <p:ph type="body" idx="1"/>
          </p:nvPr>
        </p:nvSpPr>
        <p:spPr>
          <a:xfrm>
            <a:off x="1988554" y="1500603"/>
            <a:ext cx="4875074" cy="142478"/>
          </a:xfrm>
        </p:spPr>
        <p:txBody>
          <a:bodyPr/>
          <a:lstStyle/>
          <a:p>
            <a:pPr algn="l"/>
            <a:r>
              <a:rPr lang="en-US" sz="2400" dirty="0">
                <a:solidFill>
                  <a:srgbClr val="FFFF00"/>
                </a:solidFill>
              </a:rPr>
              <a:t>Possible solutions</a:t>
            </a:r>
          </a:p>
        </p:txBody>
      </p:sp>
      <p:sp>
        <p:nvSpPr>
          <p:cNvPr id="5" name="Content Placeholder 4">
            <a:extLst>
              <a:ext uri="{FF2B5EF4-FFF2-40B4-BE49-F238E27FC236}">
                <a16:creationId xmlns:a16="http://schemas.microsoft.com/office/drawing/2014/main" id="{CDB9D17B-7420-1EA0-54DA-F7E15BD8BFAE}"/>
              </a:ext>
            </a:extLst>
          </p:cNvPr>
          <p:cNvSpPr>
            <a:spLocks noGrp="1"/>
          </p:cNvSpPr>
          <p:nvPr>
            <p:ph sz="half" idx="2"/>
          </p:nvPr>
        </p:nvSpPr>
        <p:spPr>
          <a:xfrm>
            <a:off x="918878" y="1781103"/>
            <a:ext cx="4961805" cy="4402292"/>
          </a:xfrm>
        </p:spPr>
        <p:txBody>
          <a:bodyPr>
            <a:normAutofit/>
          </a:bodyPr>
          <a:lstStyle/>
          <a:p>
            <a:pPr marL="36889" indent="0">
              <a:buNone/>
            </a:pPr>
            <a:r>
              <a:rPr lang="en-US" sz="2000" dirty="0">
                <a:solidFill>
                  <a:srgbClr val="FFFF00"/>
                </a:solidFill>
              </a:rPr>
              <a:t>#2  Relocate mailboxes either adjacent to or 	inside Lodge</a:t>
            </a:r>
            <a:endParaRPr lang="en-US" sz="2800" dirty="0">
              <a:solidFill>
                <a:schemeClr val="tx1">
                  <a:lumMod val="85000"/>
                </a:schemeClr>
              </a:solidFill>
            </a:endParaRPr>
          </a:p>
          <a:p>
            <a:pPr marL="36889" indent="0">
              <a:buNone/>
            </a:pPr>
            <a:r>
              <a:rPr lang="en-US" sz="2000" dirty="0">
                <a:solidFill>
                  <a:srgbClr val="FFFF00"/>
                </a:solidFill>
              </a:rPr>
              <a:t>	Concept:  Install controlled area on 	south 	side of Lodge, offering 	controlled access and 	greater 	security</a:t>
            </a:r>
          </a:p>
          <a:p>
            <a:pPr>
              <a:buFont typeface="Wingdings" panose="05000000000000000000" pitchFamily="2" charset="2"/>
              <a:buChar char="v"/>
            </a:pPr>
            <a:r>
              <a:rPr lang="en-US" sz="2000" dirty="0">
                <a:solidFill>
                  <a:schemeClr val="tx1"/>
                </a:solidFill>
              </a:rPr>
              <a:t>Residents would receive access mechanism to retrieve mail and packages; those without access could not</a:t>
            </a:r>
          </a:p>
          <a:p>
            <a:pPr>
              <a:buFont typeface="Wingdings" panose="05000000000000000000" pitchFamily="2" charset="2"/>
              <a:buChar char="v"/>
            </a:pPr>
            <a:r>
              <a:rPr lang="en-US" sz="2000" dirty="0">
                <a:solidFill>
                  <a:schemeClr val="tx1"/>
                </a:solidFill>
              </a:rPr>
              <a:t>Cost would be bourn by Metro District (Board has solicited cost and awaiting proposals)</a:t>
            </a:r>
          </a:p>
          <a:p>
            <a:pPr marL="36889" indent="0">
              <a:buNone/>
            </a:pPr>
            <a:endParaRPr lang="en-US" sz="2000" dirty="0">
              <a:solidFill>
                <a:srgbClr val="FFFF00"/>
              </a:solidFill>
            </a:endParaRPr>
          </a:p>
          <a:p>
            <a:pPr marL="36889" indent="0">
              <a:buNone/>
            </a:pPr>
            <a:endParaRPr lang="en-US" sz="2800" dirty="0">
              <a:solidFill>
                <a:srgbClr val="FFFF00"/>
              </a:solidFill>
            </a:endParaRPr>
          </a:p>
          <a:p>
            <a:pPr marL="36889" indent="0">
              <a:buNone/>
            </a:pPr>
            <a:endParaRPr lang="en-US" sz="2800" dirty="0">
              <a:solidFill>
                <a:srgbClr val="FFFF00"/>
              </a:solidFill>
            </a:endParaRPr>
          </a:p>
          <a:p>
            <a:pPr marL="36889" indent="0">
              <a:buNone/>
            </a:pPr>
            <a:endParaRPr lang="en-US" sz="2800" dirty="0">
              <a:solidFill>
                <a:srgbClr val="FFFF00"/>
              </a:solidFill>
            </a:endParaRPr>
          </a:p>
          <a:p>
            <a:pPr marL="36889" indent="0">
              <a:buNone/>
            </a:pPr>
            <a:endParaRPr lang="en-US" sz="2800" dirty="0">
              <a:solidFill>
                <a:srgbClr val="FFFF00"/>
              </a:solidFill>
            </a:endParaRPr>
          </a:p>
          <a:p>
            <a:pPr marL="36889" indent="0">
              <a:buNone/>
            </a:pPr>
            <a:endParaRPr lang="en-US" sz="2800" dirty="0">
              <a:solidFill>
                <a:srgbClr val="FFFF00"/>
              </a:solidFill>
            </a:endParaRPr>
          </a:p>
          <a:p>
            <a:pPr marL="36889" indent="0">
              <a:buNone/>
            </a:pPr>
            <a:endParaRPr lang="en-US" sz="2800" dirty="0">
              <a:solidFill>
                <a:srgbClr val="FFFF00"/>
              </a:solidFill>
            </a:endParaRPr>
          </a:p>
          <a:p>
            <a:pPr marL="36889" indent="0">
              <a:buNone/>
            </a:pPr>
            <a:endParaRPr lang="en-US" sz="2800" dirty="0">
              <a:solidFill>
                <a:srgbClr val="FFFF00"/>
              </a:solidFill>
            </a:endParaRPr>
          </a:p>
          <a:p>
            <a:pPr marL="36889" indent="0">
              <a:buNone/>
            </a:pPr>
            <a:endParaRPr lang="en-US" sz="2800" dirty="0">
              <a:solidFill>
                <a:srgbClr val="FFFF00"/>
              </a:solidFill>
            </a:endParaRPr>
          </a:p>
          <a:p>
            <a:pPr marL="36889" indent="0">
              <a:buNone/>
            </a:pPr>
            <a:endParaRPr lang="en-US" sz="2800" dirty="0">
              <a:solidFill>
                <a:srgbClr val="FFFF00"/>
              </a:solidFill>
            </a:endParaRPr>
          </a:p>
          <a:p>
            <a:pPr marL="36889" indent="0">
              <a:buNone/>
            </a:pPr>
            <a:endParaRPr lang="en-US" sz="2800" dirty="0">
              <a:solidFill>
                <a:srgbClr val="FFFF00"/>
              </a:solidFill>
            </a:endParaRPr>
          </a:p>
          <a:p>
            <a:pPr marL="36889" indent="0">
              <a:buNone/>
            </a:pPr>
            <a:endParaRPr lang="en-US" sz="2800" dirty="0">
              <a:solidFill>
                <a:srgbClr val="FFFF00"/>
              </a:solidFill>
            </a:endParaRPr>
          </a:p>
          <a:p>
            <a:pPr marL="36889" indent="0">
              <a:buNone/>
            </a:pPr>
            <a:endParaRPr lang="en-US" sz="2000" dirty="0">
              <a:solidFill>
                <a:schemeClr val="tx1"/>
              </a:solidFill>
            </a:endParaRPr>
          </a:p>
        </p:txBody>
      </p:sp>
      <p:pic>
        <p:nvPicPr>
          <p:cNvPr id="9" name="Content Placeholder 8" descr="A building with a wooden door&#10;&#10;Description automatically generated">
            <a:extLst>
              <a:ext uri="{FF2B5EF4-FFF2-40B4-BE49-F238E27FC236}">
                <a16:creationId xmlns:a16="http://schemas.microsoft.com/office/drawing/2014/main" id="{88E516B5-1745-A710-E97A-DE1FACB8F8F4}"/>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292850" y="1936377"/>
            <a:ext cx="4894263" cy="3796336"/>
          </a:xfrm>
        </p:spPr>
      </p:pic>
    </p:spTree>
    <p:extLst>
      <p:ext uri="{BB962C8B-B14F-4D97-AF65-F5344CB8AC3E}">
        <p14:creationId xmlns:p14="http://schemas.microsoft.com/office/powerpoint/2010/main" val="566927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ACDA25-D276-DF8B-05E0-3EC09949DFFE}"/>
              </a:ext>
            </a:extLst>
          </p:cNvPr>
          <p:cNvSpPr>
            <a:spLocks noGrp="1"/>
          </p:cNvSpPr>
          <p:nvPr>
            <p:ph type="title"/>
          </p:nvPr>
        </p:nvSpPr>
        <p:spPr/>
        <p:txBody>
          <a:bodyPr>
            <a:normAutofit/>
          </a:bodyPr>
          <a:lstStyle/>
          <a:p>
            <a:r>
              <a:rPr lang="en-US" sz="3600" dirty="0">
                <a:solidFill>
                  <a:srgbClr val="FFFF00"/>
                </a:solidFill>
              </a:rPr>
              <a:t>2024 Initiatives</a:t>
            </a:r>
          </a:p>
        </p:txBody>
      </p:sp>
      <p:sp>
        <p:nvSpPr>
          <p:cNvPr id="5" name="Content Placeholder 4">
            <a:extLst>
              <a:ext uri="{FF2B5EF4-FFF2-40B4-BE49-F238E27FC236}">
                <a16:creationId xmlns:a16="http://schemas.microsoft.com/office/drawing/2014/main" id="{D6394780-4944-B2B1-85BE-3488F29EA08D}"/>
              </a:ext>
            </a:extLst>
          </p:cNvPr>
          <p:cNvSpPr>
            <a:spLocks noGrp="1"/>
          </p:cNvSpPr>
          <p:nvPr>
            <p:ph sz="half" idx="1"/>
          </p:nvPr>
        </p:nvSpPr>
        <p:spPr/>
        <p:txBody>
          <a:bodyPr>
            <a:normAutofit/>
          </a:bodyPr>
          <a:lstStyle/>
          <a:p>
            <a:endParaRPr lang="en-US" sz="2800" dirty="0"/>
          </a:p>
          <a:p>
            <a:pPr marL="36889" indent="0">
              <a:buNone/>
            </a:pPr>
            <a:r>
              <a:rPr lang="en-US" sz="2800" dirty="0"/>
              <a:t>Problem #1 – Too much #2 on trails!</a:t>
            </a:r>
          </a:p>
        </p:txBody>
      </p:sp>
      <p:pic>
        <p:nvPicPr>
          <p:cNvPr id="8" name="Content Placeholder 7" descr="An elephant with its tail up and a person standing on the ground&#10;&#10;Description automatically generated with medium confidence">
            <a:extLst>
              <a:ext uri="{FF2B5EF4-FFF2-40B4-BE49-F238E27FC236}">
                <a16:creationId xmlns:a16="http://schemas.microsoft.com/office/drawing/2014/main" id="{B01BB3F9-2895-2126-B61C-DDAF501DEFD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05922" y="1580050"/>
            <a:ext cx="5263937" cy="4211149"/>
          </a:xfrm>
        </p:spPr>
      </p:pic>
    </p:spTree>
    <p:extLst>
      <p:ext uri="{BB962C8B-B14F-4D97-AF65-F5344CB8AC3E}">
        <p14:creationId xmlns:p14="http://schemas.microsoft.com/office/powerpoint/2010/main" val="387625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3206D-1E8A-E1A4-C0F3-C0646FDCF8B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3E300DD-F3A3-0A6A-2000-25BF7DCB9CF7}"/>
              </a:ext>
            </a:extLst>
          </p:cNvPr>
          <p:cNvSpPr>
            <a:spLocks noGrp="1"/>
          </p:cNvSpPr>
          <p:nvPr>
            <p:ph type="title"/>
          </p:nvPr>
        </p:nvSpPr>
        <p:spPr/>
        <p:txBody>
          <a:bodyPr>
            <a:normAutofit/>
          </a:bodyPr>
          <a:lstStyle/>
          <a:p>
            <a:r>
              <a:rPr lang="en-US" sz="3600" dirty="0">
                <a:solidFill>
                  <a:srgbClr val="FFFF00"/>
                </a:solidFill>
              </a:rPr>
              <a:t>2024 Initiatives</a:t>
            </a:r>
          </a:p>
        </p:txBody>
      </p:sp>
      <p:sp>
        <p:nvSpPr>
          <p:cNvPr id="5" name="Content Placeholder 4">
            <a:extLst>
              <a:ext uri="{FF2B5EF4-FFF2-40B4-BE49-F238E27FC236}">
                <a16:creationId xmlns:a16="http://schemas.microsoft.com/office/drawing/2014/main" id="{290842B8-C6AA-876B-3AE9-2A3DF2AFD10F}"/>
              </a:ext>
            </a:extLst>
          </p:cNvPr>
          <p:cNvSpPr>
            <a:spLocks noGrp="1"/>
          </p:cNvSpPr>
          <p:nvPr>
            <p:ph sz="half" idx="1"/>
          </p:nvPr>
        </p:nvSpPr>
        <p:spPr/>
        <p:txBody>
          <a:bodyPr>
            <a:normAutofit/>
          </a:bodyPr>
          <a:lstStyle/>
          <a:p>
            <a:endParaRPr lang="en-US" sz="2800" dirty="0"/>
          </a:p>
          <a:p>
            <a:pPr marL="36889" indent="0">
              <a:buNone/>
            </a:pPr>
            <a:r>
              <a:rPr lang="en-US" sz="2800" dirty="0"/>
              <a:t>Initiative #1 – Too much #2 on trails!</a:t>
            </a:r>
          </a:p>
        </p:txBody>
      </p:sp>
      <p:pic>
        <p:nvPicPr>
          <p:cNvPr id="8" name="Content Placeholder 7" descr="An elephant with its tail up and a person standing on the ground&#10;&#10;Description automatically generated with medium confidence">
            <a:extLst>
              <a:ext uri="{FF2B5EF4-FFF2-40B4-BE49-F238E27FC236}">
                <a16:creationId xmlns:a16="http://schemas.microsoft.com/office/drawing/2014/main" id="{C83253CB-6F3B-2769-EFD3-DFB11A16CDB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05922" y="1580050"/>
            <a:ext cx="5263937" cy="4211149"/>
          </a:xfrm>
        </p:spPr>
      </p:pic>
    </p:spTree>
    <p:extLst>
      <p:ext uri="{BB962C8B-B14F-4D97-AF65-F5344CB8AC3E}">
        <p14:creationId xmlns:p14="http://schemas.microsoft.com/office/powerpoint/2010/main" val="133777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43711-8282-4767-933E-0E5BA450731E}"/>
              </a:ext>
            </a:extLst>
          </p:cNvPr>
          <p:cNvSpPr>
            <a:spLocks noGrp="1"/>
          </p:cNvSpPr>
          <p:nvPr>
            <p:ph type="title"/>
          </p:nvPr>
        </p:nvSpPr>
        <p:spPr/>
        <p:txBody>
          <a:bodyPr>
            <a:normAutofit/>
          </a:bodyPr>
          <a:lstStyle/>
          <a:p>
            <a:r>
              <a:rPr lang="en-US" sz="2800" dirty="0"/>
              <a:t>Community Feedback on Proposed Initiatives</a:t>
            </a:r>
          </a:p>
        </p:txBody>
      </p:sp>
      <p:sp>
        <p:nvSpPr>
          <p:cNvPr id="5" name="Content Placeholder 4">
            <a:extLst>
              <a:ext uri="{FF2B5EF4-FFF2-40B4-BE49-F238E27FC236}">
                <a16:creationId xmlns:a16="http://schemas.microsoft.com/office/drawing/2014/main" id="{D2019FBE-368D-531D-834B-DBFA4D793DCB}"/>
              </a:ext>
            </a:extLst>
          </p:cNvPr>
          <p:cNvSpPr>
            <a:spLocks noGrp="1"/>
          </p:cNvSpPr>
          <p:nvPr>
            <p:ph sz="half" idx="1"/>
          </p:nvPr>
        </p:nvSpPr>
        <p:spPr>
          <a:xfrm>
            <a:off x="913558" y="1732449"/>
            <a:ext cx="5059179" cy="4625320"/>
          </a:xfrm>
        </p:spPr>
        <p:txBody>
          <a:bodyPr>
            <a:normAutofit fontScale="92500" lnSpcReduction="20000"/>
          </a:bodyPr>
          <a:lstStyle/>
          <a:p>
            <a:r>
              <a:rPr lang="en-US" sz="2800" dirty="0">
                <a:solidFill>
                  <a:srgbClr val="FFFF00"/>
                </a:solidFill>
              </a:rPr>
              <a:t>Initiative #1   Installation of 3-4 Dog Waste Stations along trail</a:t>
            </a:r>
          </a:p>
          <a:p>
            <a:r>
              <a:rPr lang="en-US" sz="2400" dirty="0">
                <a:solidFill>
                  <a:schemeClr val="tx1"/>
                </a:solidFill>
              </a:rPr>
              <a:t>Benefits:</a:t>
            </a:r>
          </a:p>
          <a:p>
            <a:pPr lvl="1"/>
            <a:r>
              <a:rPr lang="en-US" sz="1900" dirty="0">
                <a:solidFill>
                  <a:schemeClr val="tx1"/>
                </a:solidFill>
              </a:rPr>
              <a:t>Reduced animal excrement along trail</a:t>
            </a:r>
          </a:p>
          <a:p>
            <a:pPr lvl="1"/>
            <a:r>
              <a:rPr lang="en-US" sz="1900" dirty="0">
                <a:solidFill>
                  <a:schemeClr val="tx1"/>
                </a:solidFill>
              </a:rPr>
              <a:t>Reduced number of dog litter bags left on trail</a:t>
            </a:r>
          </a:p>
          <a:p>
            <a:pPr lvl="1"/>
            <a:r>
              <a:rPr lang="en-US" sz="1900" dirty="0">
                <a:solidFill>
                  <a:schemeClr val="tx1"/>
                </a:solidFill>
              </a:rPr>
              <a:t>Dog Owner convenience of waste disposal</a:t>
            </a:r>
          </a:p>
          <a:p>
            <a:pPr lvl="1"/>
            <a:r>
              <a:rPr lang="en-US" sz="1900" dirty="0">
                <a:solidFill>
                  <a:schemeClr val="tx1"/>
                </a:solidFill>
              </a:rPr>
              <a:t>Initial purchase of stations projected $1,500 +/- for 4 stations</a:t>
            </a:r>
          </a:p>
          <a:p>
            <a:pPr lvl="1"/>
            <a:r>
              <a:rPr lang="en-US" sz="1900" dirty="0">
                <a:solidFill>
                  <a:schemeClr val="tx1"/>
                </a:solidFill>
              </a:rPr>
              <a:t>Maintenance of stations and disposal of waste (</a:t>
            </a:r>
            <a:r>
              <a:rPr lang="en-US" sz="1900" dirty="0"/>
              <a:t>included in landscaping contract)</a:t>
            </a:r>
          </a:p>
          <a:p>
            <a:pPr lvl="1"/>
            <a:r>
              <a:rPr lang="en-US" sz="1900" dirty="0"/>
              <a:t>Replacement of bags (minimal)</a:t>
            </a:r>
          </a:p>
          <a:p>
            <a:pPr lvl="1"/>
            <a:r>
              <a:rPr lang="en-US" sz="1900" dirty="0"/>
              <a:t>Aesthetic impact </a:t>
            </a:r>
          </a:p>
        </p:txBody>
      </p:sp>
      <p:pic>
        <p:nvPicPr>
          <p:cNvPr id="1026" name="Picture 2" descr="Combo Pet Waste Station">
            <a:extLst>
              <a:ext uri="{FF2B5EF4-FFF2-40B4-BE49-F238E27FC236}">
                <a16:creationId xmlns:a16="http://schemas.microsoft.com/office/drawing/2014/main" id="{9C84ADD5-83F4-AC26-113B-A66E9F7D3EF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703219" y="1731963"/>
            <a:ext cx="4059237" cy="4516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172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43711-8282-4767-933E-0E5BA450731E}"/>
              </a:ext>
            </a:extLst>
          </p:cNvPr>
          <p:cNvSpPr>
            <a:spLocks noGrp="1"/>
          </p:cNvSpPr>
          <p:nvPr>
            <p:ph type="title"/>
          </p:nvPr>
        </p:nvSpPr>
        <p:spPr>
          <a:xfrm>
            <a:off x="967353" y="609600"/>
            <a:ext cx="10351066" cy="970450"/>
          </a:xfrm>
        </p:spPr>
        <p:txBody>
          <a:bodyPr>
            <a:normAutofit/>
          </a:bodyPr>
          <a:lstStyle/>
          <a:p>
            <a:r>
              <a:rPr lang="en-US" sz="2800" dirty="0"/>
              <a:t>Community Feedback on Proposed Initiatives</a:t>
            </a:r>
          </a:p>
        </p:txBody>
      </p:sp>
      <p:sp>
        <p:nvSpPr>
          <p:cNvPr id="3" name="Text Placeholder 2">
            <a:extLst>
              <a:ext uri="{FF2B5EF4-FFF2-40B4-BE49-F238E27FC236}">
                <a16:creationId xmlns:a16="http://schemas.microsoft.com/office/drawing/2014/main" id="{4B59DEE2-91B8-D4A9-C383-127BE573AD3D}"/>
              </a:ext>
            </a:extLst>
          </p:cNvPr>
          <p:cNvSpPr>
            <a:spLocks noGrp="1"/>
          </p:cNvSpPr>
          <p:nvPr>
            <p:ph type="body" idx="1"/>
          </p:nvPr>
        </p:nvSpPr>
        <p:spPr>
          <a:xfrm>
            <a:off x="1005610" y="1409688"/>
            <a:ext cx="4875074" cy="970450"/>
          </a:xfrm>
        </p:spPr>
        <p:txBody>
          <a:bodyPr/>
          <a:lstStyle/>
          <a:p>
            <a:r>
              <a:rPr lang="en-US" sz="2400" dirty="0">
                <a:solidFill>
                  <a:srgbClr val="FFFF00"/>
                </a:solidFill>
              </a:rPr>
              <a:t>Initiative #2   Installation of Memorial Benches along trail</a:t>
            </a:r>
            <a:endParaRPr lang="en-US" dirty="0"/>
          </a:p>
        </p:txBody>
      </p:sp>
      <p:sp>
        <p:nvSpPr>
          <p:cNvPr id="5" name="Content Placeholder 4">
            <a:extLst>
              <a:ext uri="{FF2B5EF4-FFF2-40B4-BE49-F238E27FC236}">
                <a16:creationId xmlns:a16="http://schemas.microsoft.com/office/drawing/2014/main" id="{D2019FBE-368D-531D-834B-DBFA4D793DCB}"/>
              </a:ext>
            </a:extLst>
          </p:cNvPr>
          <p:cNvSpPr>
            <a:spLocks noGrp="1"/>
          </p:cNvSpPr>
          <p:nvPr>
            <p:ph sz="half" idx="2"/>
          </p:nvPr>
        </p:nvSpPr>
        <p:spPr>
          <a:xfrm>
            <a:off x="967352" y="2463501"/>
            <a:ext cx="4913331" cy="3327700"/>
          </a:xfrm>
        </p:spPr>
        <p:txBody>
          <a:bodyPr>
            <a:normAutofit fontScale="92500" lnSpcReduction="10000"/>
          </a:bodyPr>
          <a:lstStyle/>
          <a:p>
            <a:pPr marL="36889" indent="0" algn="ctr">
              <a:buNone/>
            </a:pPr>
            <a:r>
              <a:rPr lang="en-US" sz="2200" dirty="0">
                <a:solidFill>
                  <a:srgbClr val="FFFF00"/>
                </a:solidFill>
              </a:rPr>
              <a:t>Concept:  Add 3-4 decorative metal benches along scenic points on trail</a:t>
            </a:r>
          </a:p>
          <a:p>
            <a:pPr>
              <a:buFont typeface="Wingdings" panose="05000000000000000000" pitchFamily="2" charset="2"/>
              <a:buChar char="v"/>
            </a:pPr>
            <a:r>
              <a:rPr lang="en-US" sz="2200" dirty="0">
                <a:solidFill>
                  <a:schemeClr val="tx1"/>
                </a:solidFill>
              </a:rPr>
              <a:t>Residents would purchase bench with commemorative metal plaque dedication</a:t>
            </a:r>
          </a:p>
          <a:p>
            <a:pPr>
              <a:buFont typeface="Wingdings" panose="05000000000000000000" pitchFamily="2" charset="2"/>
              <a:buChar char="v"/>
            </a:pPr>
            <a:r>
              <a:rPr lang="en-US" sz="2200" dirty="0">
                <a:solidFill>
                  <a:schemeClr val="tx1"/>
                </a:solidFill>
              </a:rPr>
              <a:t>Location based upon agreement with purchaser and Trails manager</a:t>
            </a:r>
          </a:p>
          <a:p>
            <a:pPr>
              <a:buFont typeface="Wingdings" panose="05000000000000000000" pitchFamily="2" charset="2"/>
              <a:buChar char="v"/>
            </a:pPr>
            <a:r>
              <a:rPr lang="en-US" sz="2200" dirty="0">
                <a:solidFill>
                  <a:schemeClr val="tx1"/>
                </a:solidFill>
              </a:rPr>
              <a:t> Metro District would pay for installation</a:t>
            </a:r>
          </a:p>
          <a:p>
            <a:pPr>
              <a:buFont typeface="Wingdings" panose="05000000000000000000" pitchFamily="2" charset="2"/>
              <a:buChar char="v"/>
            </a:pPr>
            <a:r>
              <a:rPr lang="en-US" sz="2200" dirty="0">
                <a:solidFill>
                  <a:schemeClr val="tx1"/>
                </a:solidFill>
              </a:rPr>
              <a:t>Cost to Homeowner: ~ $1,500</a:t>
            </a:r>
          </a:p>
          <a:p>
            <a:pPr marL="36889" indent="0">
              <a:buNone/>
            </a:pPr>
            <a:endParaRPr lang="en-US" sz="2800" dirty="0">
              <a:solidFill>
                <a:srgbClr val="FFFF00"/>
              </a:solidFill>
            </a:endParaRPr>
          </a:p>
          <a:p>
            <a:pPr marL="36889" indent="0">
              <a:buNone/>
            </a:pPr>
            <a:endParaRPr lang="en-US" sz="2800" dirty="0">
              <a:solidFill>
                <a:srgbClr val="FFFF00"/>
              </a:solidFill>
            </a:endParaRPr>
          </a:p>
          <a:p>
            <a:pPr marL="36889" indent="0">
              <a:buNone/>
            </a:pPr>
            <a:endParaRPr lang="en-US" sz="2800" dirty="0">
              <a:solidFill>
                <a:srgbClr val="FFFF00"/>
              </a:solidFill>
            </a:endParaRPr>
          </a:p>
          <a:p>
            <a:pPr marL="36889" indent="0">
              <a:buNone/>
            </a:pPr>
            <a:endParaRPr lang="en-US" sz="2800" dirty="0">
              <a:solidFill>
                <a:srgbClr val="FFFF00"/>
              </a:solidFill>
            </a:endParaRPr>
          </a:p>
          <a:p>
            <a:pPr marL="36889" indent="0">
              <a:buNone/>
            </a:pPr>
            <a:endParaRPr lang="en-US" sz="2800" dirty="0">
              <a:solidFill>
                <a:srgbClr val="FFFF00"/>
              </a:solidFill>
            </a:endParaRPr>
          </a:p>
          <a:p>
            <a:pPr marL="36889" indent="0">
              <a:buNone/>
            </a:pPr>
            <a:endParaRPr lang="en-US" sz="2800" dirty="0">
              <a:solidFill>
                <a:srgbClr val="FFFF00"/>
              </a:solidFill>
            </a:endParaRPr>
          </a:p>
          <a:p>
            <a:pPr marL="36889" indent="0">
              <a:buNone/>
            </a:pPr>
            <a:endParaRPr lang="en-US" sz="2800" dirty="0">
              <a:solidFill>
                <a:srgbClr val="FFFF00"/>
              </a:solidFill>
            </a:endParaRPr>
          </a:p>
          <a:p>
            <a:pPr marL="36889" indent="0">
              <a:buNone/>
            </a:pPr>
            <a:endParaRPr lang="en-US" sz="2800" dirty="0">
              <a:solidFill>
                <a:srgbClr val="FFFF00"/>
              </a:solidFill>
            </a:endParaRPr>
          </a:p>
          <a:p>
            <a:pPr marL="36889" indent="0">
              <a:buNone/>
            </a:pPr>
            <a:endParaRPr lang="en-US" sz="2800" dirty="0">
              <a:solidFill>
                <a:srgbClr val="FFFF00"/>
              </a:solidFill>
            </a:endParaRPr>
          </a:p>
          <a:p>
            <a:pPr marL="36889" indent="0">
              <a:buNone/>
            </a:pPr>
            <a:endParaRPr lang="en-US" sz="2800" dirty="0">
              <a:solidFill>
                <a:srgbClr val="FFFF00"/>
              </a:solidFill>
            </a:endParaRPr>
          </a:p>
          <a:p>
            <a:pPr marL="36889" indent="0">
              <a:buNone/>
            </a:pPr>
            <a:endParaRPr lang="en-US" sz="2800" dirty="0">
              <a:solidFill>
                <a:srgbClr val="FFFF00"/>
              </a:solidFill>
            </a:endParaRPr>
          </a:p>
          <a:p>
            <a:pPr marL="36889" indent="0">
              <a:buNone/>
            </a:pPr>
            <a:endParaRPr lang="en-US" sz="2800" dirty="0">
              <a:solidFill>
                <a:srgbClr val="FFFF00"/>
              </a:solidFill>
            </a:endParaRPr>
          </a:p>
          <a:p>
            <a:pPr marL="36889" indent="0">
              <a:buNone/>
            </a:pPr>
            <a:endParaRPr lang="en-US" sz="2000" dirty="0">
              <a:solidFill>
                <a:schemeClr val="tx1"/>
              </a:solidFill>
            </a:endParaRPr>
          </a:p>
        </p:txBody>
      </p:sp>
      <p:pic>
        <p:nvPicPr>
          <p:cNvPr id="10" name="Content Placeholder 9" descr="A bench in a park&#10;&#10;Description automatically generated">
            <a:extLst>
              <a:ext uri="{FF2B5EF4-FFF2-40B4-BE49-F238E27FC236}">
                <a16:creationId xmlns:a16="http://schemas.microsoft.com/office/drawing/2014/main" id="{19761083-B444-3D9C-A283-50F2391B5174}"/>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441173" y="1580050"/>
            <a:ext cx="4572570" cy="4784919"/>
          </a:xfrm>
        </p:spPr>
      </p:pic>
    </p:spTree>
    <p:extLst>
      <p:ext uri="{BB962C8B-B14F-4D97-AF65-F5344CB8AC3E}">
        <p14:creationId xmlns:p14="http://schemas.microsoft.com/office/powerpoint/2010/main" val="62382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94C23-A810-1A19-809C-AEAF821C4E1B}"/>
              </a:ext>
            </a:extLst>
          </p:cNvPr>
          <p:cNvSpPr>
            <a:spLocks noGrp="1"/>
          </p:cNvSpPr>
          <p:nvPr>
            <p:ph type="title"/>
          </p:nvPr>
        </p:nvSpPr>
        <p:spPr>
          <a:xfrm>
            <a:off x="1295064" y="914401"/>
            <a:ext cx="9292725" cy="673768"/>
          </a:xfrm>
        </p:spPr>
        <p:txBody>
          <a:bodyPr>
            <a:normAutofit fontScale="90000"/>
          </a:bodyPr>
          <a:lstStyle/>
          <a:p>
            <a:r>
              <a:rPr lang="en-US" dirty="0">
                <a:solidFill>
                  <a:srgbClr val="FFFF00"/>
                </a:solidFill>
              </a:rPr>
              <a:t>Conclusion</a:t>
            </a:r>
          </a:p>
        </p:txBody>
      </p:sp>
      <p:sp>
        <p:nvSpPr>
          <p:cNvPr id="3" name="Text Placeholder 2">
            <a:extLst>
              <a:ext uri="{FF2B5EF4-FFF2-40B4-BE49-F238E27FC236}">
                <a16:creationId xmlns:a16="http://schemas.microsoft.com/office/drawing/2014/main" id="{163DBD7D-AE0D-B608-44A5-054A04F12D26}"/>
              </a:ext>
            </a:extLst>
          </p:cNvPr>
          <p:cNvSpPr>
            <a:spLocks noGrp="1"/>
          </p:cNvSpPr>
          <p:nvPr>
            <p:ph type="body" idx="1"/>
          </p:nvPr>
        </p:nvSpPr>
        <p:spPr>
          <a:xfrm>
            <a:off x="1295064" y="1913021"/>
            <a:ext cx="9588052" cy="4030578"/>
          </a:xfrm>
        </p:spPr>
        <p:txBody>
          <a:bodyPr/>
          <a:lstStyle/>
          <a:p>
            <a:pPr algn="l"/>
            <a:endParaRPr lang="en-US" dirty="0"/>
          </a:p>
          <a:p>
            <a:pPr marL="342900" indent="-342900" algn="l">
              <a:buFont typeface="Wingdings" panose="05000000000000000000" pitchFamily="2" charset="2"/>
              <a:buChar char="Ø"/>
            </a:pPr>
            <a:r>
              <a:rPr lang="en-US" dirty="0">
                <a:solidFill>
                  <a:srgbClr val="FFFF00"/>
                </a:solidFill>
              </a:rPr>
              <a:t>This Board’s goal is to make decisions that it feels are in the best interest of the community, based upon resident feedback, economic considerations, and additional research that guides those decisions</a:t>
            </a:r>
          </a:p>
          <a:p>
            <a:pPr marL="342900" indent="-342900" algn="l">
              <a:buFont typeface="Wingdings" panose="05000000000000000000" pitchFamily="2" charset="2"/>
              <a:buChar char="Ø"/>
            </a:pPr>
            <a:r>
              <a:rPr lang="en-US" dirty="0">
                <a:solidFill>
                  <a:srgbClr val="FFFF00"/>
                </a:solidFill>
              </a:rPr>
              <a:t>Are there areas of concern that you would like us to pursue that we are not?</a:t>
            </a:r>
          </a:p>
          <a:p>
            <a:pPr marL="342900" indent="-342900" algn="l">
              <a:buFont typeface="Wingdings" panose="05000000000000000000" pitchFamily="2" charset="2"/>
              <a:buChar char="Ø"/>
            </a:pPr>
            <a:r>
              <a:rPr lang="en-US" dirty="0">
                <a:solidFill>
                  <a:srgbClr val="FFFF00"/>
                </a:solidFill>
              </a:rPr>
              <a:t>Please sign up on our new Metro District e-mail list before leaving.  You will receive our monthly newsletter, relevant Metro District announcements, and community surveys seeking your feedback</a:t>
            </a:r>
          </a:p>
          <a:p>
            <a:r>
              <a:rPr lang="en-US" sz="3600" i="1" dirty="0"/>
              <a:t>Thank you for attending!</a:t>
            </a:r>
          </a:p>
          <a:p>
            <a:pPr marL="342900" indent="-342900" algn="l">
              <a:buFont typeface="Wingdings" panose="05000000000000000000" pitchFamily="2" charset="2"/>
              <a:buChar char="Ø"/>
            </a:pPr>
            <a:endParaRPr lang="en-US" sz="3600" dirty="0"/>
          </a:p>
          <a:p>
            <a:pPr marL="342900" indent="-342900" algn="l">
              <a:buFont typeface="Wingdings" panose="05000000000000000000" pitchFamily="2" charset="2"/>
              <a:buChar char="Ø"/>
            </a:pPr>
            <a:endParaRPr lang="en-US" dirty="0"/>
          </a:p>
        </p:txBody>
      </p:sp>
    </p:spTree>
    <p:extLst>
      <p:ext uri="{BB962C8B-B14F-4D97-AF65-F5344CB8AC3E}">
        <p14:creationId xmlns:p14="http://schemas.microsoft.com/office/powerpoint/2010/main" val="3305598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33C6BED-059B-9853-CE46-7EEB255A6E21}"/>
              </a:ext>
            </a:extLst>
          </p:cNvPr>
          <p:cNvSpPr>
            <a:spLocks noGrp="1"/>
          </p:cNvSpPr>
          <p:nvPr>
            <p:ph type="title"/>
          </p:nvPr>
        </p:nvSpPr>
        <p:spPr/>
        <p:txBody>
          <a:bodyPr/>
          <a:lstStyle/>
          <a:p>
            <a:r>
              <a:rPr lang="en-US" dirty="0">
                <a:solidFill>
                  <a:srgbClr val="FFFF00"/>
                </a:solidFill>
              </a:rPr>
              <a:t>Meeting Ground Rules</a:t>
            </a:r>
          </a:p>
        </p:txBody>
      </p:sp>
      <p:sp>
        <p:nvSpPr>
          <p:cNvPr id="11" name="Content Placeholder 10">
            <a:extLst>
              <a:ext uri="{FF2B5EF4-FFF2-40B4-BE49-F238E27FC236}">
                <a16:creationId xmlns:a16="http://schemas.microsoft.com/office/drawing/2014/main" id="{28EA2406-7541-FD2E-4008-74BCFFC40666}"/>
              </a:ext>
            </a:extLst>
          </p:cNvPr>
          <p:cNvSpPr>
            <a:spLocks noGrp="1"/>
          </p:cNvSpPr>
          <p:nvPr>
            <p:ph idx="1"/>
          </p:nvPr>
        </p:nvSpPr>
        <p:spPr/>
        <p:txBody>
          <a:bodyPr>
            <a:normAutofit fontScale="92500" lnSpcReduction="10000"/>
          </a:bodyPr>
          <a:lstStyle/>
          <a:p>
            <a:endParaRPr lang="en-US" dirty="0"/>
          </a:p>
          <a:p>
            <a:r>
              <a:rPr lang="en-US" sz="2400" dirty="0"/>
              <a:t>Please hold all questions until the end of presentation</a:t>
            </a:r>
          </a:p>
          <a:p>
            <a:r>
              <a:rPr lang="en-US" sz="2400" dirty="0"/>
              <a:t>Goal is to complete the presentation in 60-75 minutes</a:t>
            </a:r>
          </a:p>
          <a:p>
            <a:r>
              <a:rPr lang="en-US" sz="2400" dirty="0"/>
              <a:t>Please hold side conversations to a minimum</a:t>
            </a:r>
          </a:p>
          <a:p>
            <a:r>
              <a:rPr lang="en-US" sz="2400" dirty="0"/>
              <a:t>Board members will be available after the meeting to answer any additional questions</a:t>
            </a:r>
          </a:p>
          <a:p>
            <a:r>
              <a:rPr lang="en-US" sz="2400" dirty="0"/>
              <a:t>Just a reminder that all Board members are non-compensated volunteers</a:t>
            </a:r>
          </a:p>
          <a:p>
            <a:r>
              <a:rPr lang="en-US" sz="2400" dirty="0"/>
              <a:t>Meeting is being streamed Live for observation</a:t>
            </a:r>
          </a:p>
          <a:p>
            <a:pPr marL="36889" indent="0" algn="ctr">
              <a:buNone/>
            </a:pPr>
            <a:r>
              <a:rPr lang="en-US" sz="3000" i="1" dirty="0">
                <a:solidFill>
                  <a:srgbClr val="FFFF00"/>
                </a:solidFill>
              </a:rPr>
              <a:t>Thanks for your cooperation!</a:t>
            </a:r>
          </a:p>
        </p:txBody>
      </p:sp>
    </p:spTree>
    <p:extLst>
      <p:ext uri="{BB962C8B-B14F-4D97-AF65-F5344CB8AC3E}">
        <p14:creationId xmlns:p14="http://schemas.microsoft.com/office/powerpoint/2010/main" val="547001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9" name="Picture 8" descr="Infinite question marks in 3D rendering">
            <a:extLst>
              <a:ext uri="{FF2B5EF4-FFF2-40B4-BE49-F238E27FC236}">
                <a16:creationId xmlns:a16="http://schemas.microsoft.com/office/drawing/2014/main" id="{71AE60F5-EAC3-A88F-5BBA-D6CFB57DA565}"/>
              </a:ext>
            </a:extLst>
          </p:cNvPr>
          <p:cNvPicPr>
            <a:picLocks noChangeAspect="1"/>
          </p:cNvPicPr>
          <p:nvPr/>
        </p:nvPicPr>
        <p:blipFill rotWithShape="1">
          <a:blip r:embed="rId4"/>
          <a:srcRect t="7854" b="7854"/>
          <a:stretch/>
        </p:blipFill>
        <p:spPr>
          <a:xfrm>
            <a:off x="20" y="10"/>
            <a:ext cx="12188805" cy="6857990"/>
          </a:xfrm>
          <a:prstGeom prst="rect">
            <a:avLst/>
          </a:prstGeom>
        </p:spPr>
      </p:pic>
      <p:sp useBgFill="1">
        <p:nvSpPr>
          <p:cNvPr id="18" name="Freeform 5">
            <a:extLst>
              <a:ext uri="{FF2B5EF4-FFF2-40B4-BE49-F238E27FC236}">
                <a16:creationId xmlns:a16="http://schemas.microsoft.com/office/drawing/2014/main" id="{21B4C2DC-91F0-43E0-8B37-0D678F563F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271059" y="1762886"/>
            <a:ext cx="7654925" cy="3332229"/>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Title 6">
            <a:extLst>
              <a:ext uri="{FF2B5EF4-FFF2-40B4-BE49-F238E27FC236}">
                <a16:creationId xmlns:a16="http://schemas.microsoft.com/office/drawing/2014/main" id="{85EDDC64-8414-48C4-91EF-D9C44ED8B059}"/>
              </a:ext>
            </a:extLst>
          </p:cNvPr>
          <p:cNvSpPr>
            <a:spLocks noGrp="1"/>
          </p:cNvSpPr>
          <p:nvPr>
            <p:ph type="title"/>
          </p:nvPr>
        </p:nvSpPr>
        <p:spPr>
          <a:xfrm>
            <a:off x="2480086" y="2074339"/>
            <a:ext cx="7218074" cy="1828801"/>
          </a:xfrm>
        </p:spPr>
        <p:txBody>
          <a:bodyPr vert="horz" lIns="91440" tIns="45720" rIns="91440" bIns="45720" rtlCol="0" anchor="b">
            <a:normAutofit/>
          </a:bodyPr>
          <a:lstStyle/>
          <a:p>
            <a:pPr defTabSz="457200"/>
            <a:r>
              <a:rPr lang="en-US" sz="4800"/>
              <a:t>Questions and Answers with our Homeowners</a:t>
            </a:r>
          </a:p>
        </p:txBody>
      </p:sp>
    </p:spTree>
    <p:extLst>
      <p:ext uri="{BB962C8B-B14F-4D97-AF65-F5344CB8AC3E}">
        <p14:creationId xmlns:p14="http://schemas.microsoft.com/office/powerpoint/2010/main" val="3430573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560962" y="368930"/>
            <a:ext cx="5350850" cy="1200699"/>
          </a:xfrm>
        </p:spPr>
        <p:txBody>
          <a:bodyPr vert="horz" lIns="91440" tIns="45720" rIns="91440" bIns="45720" rtlCol="0" anchor="ctr">
            <a:normAutofit/>
          </a:bodyPr>
          <a:lstStyle/>
          <a:p>
            <a:pPr defTabSz="457200"/>
            <a:r>
              <a:rPr lang="en-US" sz="3200" dirty="0">
                <a:solidFill>
                  <a:srgbClr val="FFFF00"/>
                </a:solidFill>
              </a:rPr>
              <a:t>Metro District Board of Directors 2023/24</a:t>
            </a:r>
          </a:p>
        </p:txBody>
      </p:sp>
      <p:sp>
        <p:nvSpPr>
          <p:cNvPr id="14" name="Content Placeholder 2"/>
          <p:cNvSpPr>
            <a:spLocks noGrp="1"/>
          </p:cNvSpPr>
          <p:nvPr>
            <p:ph sz="half" idx="1"/>
          </p:nvPr>
        </p:nvSpPr>
        <p:spPr>
          <a:xfrm>
            <a:off x="560962" y="2365361"/>
            <a:ext cx="5608205" cy="3502039"/>
          </a:xfrm>
        </p:spPr>
        <p:txBody>
          <a:bodyPr vert="horz" lIns="91440" tIns="45720" rIns="91440" bIns="45720" rtlCol="0" anchor="t">
            <a:noAutofit/>
          </a:bodyPr>
          <a:lstStyle/>
          <a:p>
            <a:pPr marL="342265" indent="-342265" defTabSz="457200">
              <a:lnSpc>
                <a:spcPct val="90000"/>
              </a:lnSpc>
              <a:buFont typeface="Wingdings" charset="2"/>
              <a:buChar char="Ø"/>
            </a:pPr>
            <a:endParaRPr lang="en-US" sz="2400" dirty="0"/>
          </a:p>
          <a:p>
            <a:pPr marL="0" indent="0" defTabSz="457200">
              <a:lnSpc>
                <a:spcPct val="90000"/>
              </a:lnSpc>
            </a:pPr>
            <a:endParaRPr lang="en-US" sz="1400" dirty="0"/>
          </a:p>
        </p:txBody>
      </p:sp>
      <p:pic>
        <p:nvPicPr>
          <p:cNvPr id="5" name="Content Placeholder 4" descr="A picture containing text, indoor, ceiling, orange&#10;&#10;Description automatically generated">
            <a:extLst>
              <a:ext uri="{FF2B5EF4-FFF2-40B4-BE49-F238E27FC236}">
                <a16:creationId xmlns:a16="http://schemas.microsoft.com/office/drawing/2014/main" id="{1F81C564-AE72-E6E0-D166-7DEA8DABA61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00775" y="2073540"/>
            <a:ext cx="5064125" cy="3376083"/>
          </a:xfrm>
        </p:spPr>
      </p:pic>
      <p:sp>
        <p:nvSpPr>
          <p:cNvPr id="29" name="TextBox 28">
            <a:extLst>
              <a:ext uri="{FF2B5EF4-FFF2-40B4-BE49-F238E27FC236}">
                <a16:creationId xmlns:a16="http://schemas.microsoft.com/office/drawing/2014/main" id="{C112E887-3372-4AEB-958C-878B588D758D}"/>
              </a:ext>
            </a:extLst>
          </p:cNvPr>
          <p:cNvSpPr txBox="1"/>
          <p:nvPr/>
        </p:nvSpPr>
        <p:spPr>
          <a:xfrm>
            <a:off x="136052" y="1569629"/>
            <a:ext cx="5851998" cy="3998018"/>
          </a:xfrm>
          <a:prstGeom prst="rect">
            <a:avLst/>
          </a:prstGeom>
          <a:noFill/>
        </p:spPr>
        <p:txBody>
          <a:bodyPr wrap="square">
            <a:spAutoFit/>
          </a:bodyPr>
          <a:lstStyle/>
          <a:p>
            <a:pPr marL="399415" lvl="1" indent="0" defTabSz="457200">
              <a:lnSpc>
                <a:spcPct val="90000"/>
              </a:lnSpc>
              <a:buNone/>
            </a:pPr>
            <a:r>
              <a:rPr lang="en-US" sz="2400" b="1" dirty="0">
                <a:solidFill>
                  <a:schemeClr val="accent3">
                    <a:lumMod val="60000"/>
                    <a:lumOff val="40000"/>
                  </a:schemeClr>
                </a:solidFill>
              </a:rPr>
              <a:t>    </a:t>
            </a:r>
            <a:r>
              <a:rPr lang="en-US" sz="2400" b="1" u="sng" dirty="0">
                <a:solidFill>
                  <a:schemeClr val="accent3">
                    <a:lumMod val="60000"/>
                    <a:lumOff val="40000"/>
                  </a:schemeClr>
                </a:solidFill>
              </a:rPr>
              <a:t>Primary Areas of Responsibility</a:t>
            </a:r>
          </a:p>
          <a:p>
            <a:pPr marL="399415" lvl="1" indent="0" defTabSz="457200">
              <a:lnSpc>
                <a:spcPct val="90000"/>
              </a:lnSpc>
              <a:buNone/>
            </a:pPr>
            <a:endParaRPr lang="en-US" sz="2400" b="1" u="sng" dirty="0">
              <a:solidFill>
                <a:schemeClr val="tx2"/>
              </a:solidFill>
            </a:endParaRPr>
          </a:p>
          <a:p>
            <a:pPr marL="685165" lvl="1" indent="-285750" defTabSz="457200">
              <a:lnSpc>
                <a:spcPct val="90000"/>
              </a:lnSpc>
              <a:buFont typeface="Wingdings" panose="05000000000000000000" pitchFamily="2" charset="2"/>
              <a:buChar char="Ø"/>
            </a:pPr>
            <a:r>
              <a:rPr lang="en-US" dirty="0">
                <a:solidFill>
                  <a:schemeClr val="tx2"/>
                </a:solidFill>
              </a:rPr>
              <a:t>Bill Heeter – General Board Management, Lodge Operations, Newsletter, Special Projects</a:t>
            </a:r>
          </a:p>
          <a:p>
            <a:pPr marL="399415" lvl="1" indent="0" defTabSz="457200">
              <a:lnSpc>
                <a:spcPct val="90000"/>
              </a:lnSpc>
              <a:buNone/>
            </a:pPr>
            <a:endParaRPr lang="en-US" dirty="0">
              <a:solidFill>
                <a:schemeClr val="tx2"/>
              </a:solidFill>
            </a:endParaRPr>
          </a:p>
          <a:p>
            <a:pPr marL="742315" lvl="1" indent="-285115" defTabSz="457200">
              <a:lnSpc>
                <a:spcPct val="90000"/>
              </a:lnSpc>
              <a:buFont typeface="Wingdings" charset="2"/>
              <a:buChar char="Ø"/>
            </a:pPr>
            <a:r>
              <a:rPr lang="en-US" dirty="0">
                <a:solidFill>
                  <a:schemeClr val="tx2"/>
                </a:solidFill>
              </a:rPr>
              <a:t>Rick </a:t>
            </a:r>
            <a:r>
              <a:rPr lang="en-US" dirty="0" err="1">
                <a:solidFill>
                  <a:schemeClr val="tx2"/>
                </a:solidFill>
              </a:rPr>
              <a:t>Stauch</a:t>
            </a:r>
            <a:r>
              <a:rPr lang="en-US" dirty="0">
                <a:solidFill>
                  <a:schemeClr val="tx2"/>
                </a:solidFill>
              </a:rPr>
              <a:t> – Joint Community Engagement Committee, Security Issues, Special Projects</a:t>
            </a:r>
          </a:p>
          <a:p>
            <a:pPr marL="742315" lvl="1" indent="-285115" defTabSz="457200">
              <a:lnSpc>
                <a:spcPct val="90000"/>
              </a:lnSpc>
              <a:buFont typeface="Wingdings" charset="2"/>
              <a:buChar char="Ø"/>
            </a:pPr>
            <a:endParaRPr lang="en-US" dirty="0">
              <a:solidFill>
                <a:schemeClr val="tx2"/>
              </a:solidFill>
            </a:endParaRPr>
          </a:p>
          <a:p>
            <a:pPr marL="742315" lvl="1" indent="-285115" defTabSz="457200">
              <a:lnSpc>
                <a:spcPct val="90000"/>
              </a:lnSpc>
              <a:buFont typeface="Wingdings" charset="2"/>
              <a:buChar char="Ø"/>
            </a:pPr>
            <a:r>
              <a:rPr lang="en-US" dirty="0">
                <a:solidFill>
                  <a:schemeClr val="tx2"/>
                </a:solidFill>
              </a:rPr>
              <a:t>Kevin Combs –Financial Reporting, Bonds, Payables</a:t>
            </a:r>
          </a:p>
          <a:p>
            <a:pPr marL="742315" lvl="1" indent="-285115" defTabSz="457200">
              <a:lnSpc>
                <a:spcPct val="90000"/>
              </a:lnSpc>
              <a:buFont typeface="Wingdings" charset="2"/>
              <a:buChar char="Ø"/>
            </a:pPr>
            <a:endParaRPr lang="en-US" dirty="0">
              <a:solidFill>
                <a:schemeClr val="tx2"/>
              </a:solidFill>
            </a:endParaRPr>
          </a:p>
          <a:p>
            <a:pPr marL="742315" lvl="1" indent="-285115" defTabSz="457200">
              <a:lnSpc>
                <a:spcPct val="90000"/>
              </a:lnSpc>
              <a:buFont typeface="Wingdings" charset="2"/>
              <a:buChar char="Ø"/>
            </a:pPr>
            <a:r>
              <a:rPr lang="en-US" dirty="0" err="1">
                <a:solidFill>
                  <a:schemeClr val="tx2"/>
                </a:solidFill>
              </a:rPr>
              <a:t>Ecton</a:t>
            </a:r>
            <a:r>
              <a:rPr lang="en-US" dirty="0">
                <a:solidFill>
                  <a:schemeClr val="tx2"/>
                </a:solidFill>
              </a:rPr>
              <a:t> </a:t>
            </a:r>
            <a:r>
              <a:rPr lang="en-US" dirty="0" err="1">
                <a:solidFill>
                  <a:schemeClr val="tx2"/>
                </a:solidFill>
              </a:rPr>
              <a:t>Espenlaub</a:t>
            </a:r>
            <a:r>
              <a:rPr lang="en-US" dirty="0">
                <a:solidFill>
                  <a:schemeClr val="tx2"/>
                </a:solidFill>
              </a:rPr>
              <a:t> – Trails, Irrigation System Replacement Project, General Maintenance</a:t>
            </a:r>
          </a:p>
          <a:p>
            <a:pPr lvl="1" defTabSz="457200">
              <a:lnSpc>
                <a:spcPct val="90000"/>
              </a:lnSpc>
            </a:pPr>
            <a:endParaRPr lang="en-US" dirty="0">
              <a:solidFill>
                <a:schemeClr val="tx2"/>
              </a:solidFill>
            </a:endParaRPr>
          </a:p>
          <a:p>
            <a:pPr marL="742315" lvl="1" indent="-285115" defTabSz="457200">
              <a:lnSpc>
                <a:spcPct val="90000"/>
              </a:lnSpc>
              <a:buFont typeface="Wingdings" charset="2"/>
              <a:buChar char="Ø"/>
            </a:pPr>
            <a:r>
              <a:rPr lang="en-US" dirty="0">
                <a:solidFill>
                  <a:schemeClr val="tx2"/>
                </a:solidFill>
              </a:rPr>
              <a:t>Chris Meacham – As-Needed Projects</a:t>
            </a:r>
          </a:p>
        </p:txBody>
      </p:sp>
    </p:spTree>
    <p:extLst>
      <p:ext uri="{BB962C8B-B14F-4D97-AF65-F5344CB8AC3E}">
        <p14:creationId xmlns:p14="http://schemas.microsoft.com/office/powerpoint/2010/main" val="3091754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047" y="577310"/>
            <a:ext cx="5933634" cy="1077229"/>
          </a:xfrm>
        </p:spPr>
        <p:txBody>
          <a:bodyPr>
            <a:normAutofit fontScale="90000"/>
          </a:bodyPr>
          <a:lstStyle/>
          <a:p>
            <a:pPr algn="l"/>
            <a:r>
              <a:rPr lang="en-US" dirty="0">
                <a:solidFill>
                  <a:srgbClr val="FFFF00"/>
                </a:solidFill>
              </a:rPr>
              <a:t>The WSDM - </a:t>
            </a:r>
            <a:br>
              <a:rPr lang="en-US" dirty="0">
                <a:solidFill>
                  <a:srgbClr val="FFFF00"/>
                </a:solidFill>
              </a:rPr>
            </a:br>
            <a:r>
              <a:rPr lang="en-US" dirty="0">
                <a:solidFill>
                  <a:srgbClr val="FFFF00"/>
                </a:solidFill>
              </a:rPr>
              <a:t>District Management Team</a:t>
            </a:r>
          </a:p>
        </p:txBody>
      </p:sp>
      <p:sp>
        <p:nvSpPr>
          <p:cNvPr id="5" name="Content Placeholder 2"/>
          <p:cNvSpPr>
            <a:spLocks noGrp="1"/>
          </p:cNvSpPr>
          <p:nvPr>
            <p:ph idx="1"/>
          </p:nvPr>
        </p:nvSpPr>
        <p:spPr>
          <a:xfrm>
            <a:off x="1186591" y="1782674"/>
            <a:ext cx="6543914" cy="4921782"/>
          </a:xfrm>
        </p:spPr>
        <p:txBody>
          <a:bodyPr>
            <a:normAutofit fontScale="92500" lnSpcReduction="10000"/>
          </a:bodyPr>
          <a:lstStyle/>
          <a:p>
            <a:pPr marL="0" indent="0">
              <a:lnSpc>
                <a:spcPct val="110000"/>
              </a:lnSpc>
              <a:spcBef>
                <a:spcPts val="600"/>
              </a:spcBef>
              <a:buNone/>
            </a:pPr>
            <a:r>
              <a:rPr lang="en-US" sz="1800" b="1" u="sng" dirty="0">
                <a:solidFill>
                  <a:schemeClr val="accent3">
                    <a:lumMod val="60000"/>
                    <a:lumOff val="40000"/>
                  </a:schemeClr>
                </a:solidFill>
              </a:rPr>
              <a:t>Primary Responsibilities</a:t>
            </a:r>
          </a:p>
          <a:p>
            <a:pPr lvl="1">
              <a:lnSpc>
                <a:spcPct val="110000"/>
              </a:lnSpc>
              <a:buFont typeface="Wingdings" panose="05000000000000000000" pitchFamily="2" charset="2"/>
              <a:buChar char="Ø"/>
            </a:pPr>
            <a:r>
              <a:rPr lang="en-US" sz="1600" dirty="0"/>
              <a:t>Public Reporting: Agendas, Minutes, Meeting Dates, Board Resolutions</a:t>
            </a:r>
          </a:p>
          <a:p>
            <a:pPr lvl="1">
              <a:lnSpc>
                <a:spcPct val="110000"/>
              </a:lnSpc>
              <a:buFont typeface="Wingdings" panose="05000000000000000000" pitchFamily="2" charset="2"/>
              <a:buChar char="Ø"/>
            </a:pPr>
            <a:r>
              <a:rPr lang="en-US" sz="1600" dirty="0"/>
              <a:t>Governmental Policy Guidance and Reporting</a:t>
            </a:r>
          </a:p>
          <a:p>
            <a:pPr lvl="1">
              <a:lnSpc>
                <a:spcPct val="110000"/>
              </a:lnSpc>
              <a:buFont typeface="Wingdings" panose="05000000000000000000" pitchFamily="2" charset="2"/>
              <a:buChar char="Ø"/>
            </a:pPr>
            <a:r>
              <a:rPr lang="en-US" sz="1600" dirty="0"/>
              <a:t>Legal Liaison</a:t>
            </a:r>
          </a:p>
          <a:p>
            <a:pPr lvl="1">
              <a:lnSpc>
                <a:spcPct val="110000"/>
              </a:lnSpc>
              <a:buFont typeface="Wingdings" panose="05000000000000000000" pitchFamily="2" charset="2"/>
              <a:buChar char="Ø"/>
            </a:pPr>
            <a:r>
              <a:rPr lang="en-US" sz="1600" dirty="0"/>
              <a:t>Budgeting and Financial Reporting, including External Audit Management</a:t>
            </a:r>
          </a:p>
          <a:p>
            <a:pPr lvl="1">
              <a:lnSpc>
                <a:spcPct val="110000"/>
              </a:lnSpc>
              <a:buFont typeface="Wingdings" panose="05000000000000000000" pitchFamily="2" charset="2"/>
              <a:buChar char="Ø"/>
            </a:pPr>
            <a:r>
              <a:rPr lang="en-US" sz="1600" dirty="0"/>
              <a:t>Assistance with all Contractual Agreements, RFPs and Grant Applications</a:t>
            </a:r>
          </a:p>
          <a:p>
            <a:pPr lvl="1">
              <a:lnSpc>
                <a:spcPct val="110000"/>
              </a:lnSpc>
              <a:buFont typeface="Wingdings" panose="05000000000000000000" pitchFamily="2" charset="2"/>
              <a:buChar char="Ø"/>
            </a:pPr>
            <a:r>
              <a:rPr lang="en-US" sz="1600" dirty="0"/>
              <a:t>Accounting and Bookkeeping services</a:t>
            </a:r>
          </a:p>
          <a:p>
            <a:pPr lvl="1">
              <a:lnSpc>
                <a:spcPct val="110000"/>
              </a:lnSpc>
              <a:buFont typeface="Wingdings" panose="05000000000000000000" pitchFamily="2" charset="2"/>
              <a:buChar char="Ø"/>
            </a:pPr>
            <a:r>
              <a:rPr lang="en-US" sz="1600" dirty="0"/>
              <a:t>Official Custodian of Records</a:t>
            </a:r>
          </a:p>
          <a:p>
            <a:pPr lvl="1">
              <a:lnSpc>
                <a:spcPct val="110000"/>
              </a:lnSpc>
              <a:buFont typeface="Wingdings" panose="05000000000000000000" pitchFamily="2" charset="2"/>
              <a:buChar char="Ø"/>
            </a:pPr>
            <a:r>
              <a:rPr lang="en-US" sz="1600" dirty="0"/>
              <a:t>Day-to-day Community Services/Operations </a:t>
            </a:r>
          </a:p>
          <a:p>
            <a:pPr lvl="2">
              <a:lnSpc>
                <a:spcPct val="110000"/>
              </a:lnSpc>
              <a:buFont typeface="Wingdings" panose="05000000000000000000" pitchFamily="2" charset="2"/>
              <a:buChar char="Ø"/>
            </a:pPr>
            <a:r>
              <a:rPr lang="en-US" sz="1500" dirty="0"/>
              <a:t>(Landscaping Contractors, Lodge Rentals, Repairs &amp; Maintenance)</a:t>
            </a:r>
          </a:p>
          <a:p>
            <a:pPr lvl="1">
              <a:lnSpc>
                <a:spcPct val="110000"/>
              </a:lnSpc>
              <a:buFont typeface="Wingdings" panose="05000000000000000000" pitchFamily="2" charset="2"/>
              <a:buChar char="Ø"/>
            </a:pPr>
            <a:r>
              <a:rPr lang="en-US" sz="1600" dirty="0"/>
              <a:t>Special Project Execution and Follow-up  (as assigned by Board)</a:t>
            </a:r>
          </a:p>
          <a:p>
            <a:pPr marL="457200" lvl="1" indent="0">
              <a:lnSpc>
                <a:spcPct val="110000"/>
              </a:lnSpc>
              <a:buNone/>
            </a:pPr>
            <a:r>
              <a:rPr lang="en-US" sz="1400" b="1" dirty="0"/>
              <a:t> </a:t>
            </a:r>
            <a:endParaRPr lang="en-US" sz="1400" dirty="0"/>
          </a:p>
        </p:txBody>
      </p:sp>
      <p:pic>
        <p:nvPicPr>
          <p:cNvPr id="7" name="Picture 6" descr="Logo, company name&#10;&#10;Description automatically generated">
            <a:extLst>
              <a:ext uri="{FF2B5EF4-FFF2-40B4-BE49-F238E27FC236}">
                <a16:creationId xmlns:a16="http://schemas.microsoft.com/office/drawing/2014/main" id="{23081DAD-9AB5-67BA-0108-23E396F6C8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8873" y="4868228"/>
            <a:ext cx="2497096" cy="1324877"/>
          </a:xfrm>
          <a:prstGeom prst="rect">
            <a:avLst/>
          </a:prstGeom>
        </p:spPr>
      </p:pic>
      <p:sp>
        <p:nvSpPr>
          <p:cNvPr id="8" name="TextBox 7">
            <a:extLst>
              <a:ext uri="{FF2B5EF4-FFF2-40B4-BE49-F238E27FC236}">
                <a16:creationId xmlns:a16="http://schemas.microsoft.com/office/drawing/2014/main" id="{B7A696B1-57EE-C152-56DC-F6E695A72E6A}"/>
              </a:ext>
            </a:extLst>
          </p:cNvPr>
          <p:cNvSpPr txBox="1"/>
          <p:nvPr/>
        </p:nvSpPr>
        <p:spPr>
          <a:xfrm>
            <a:off x="8107680" y="3180080"/>
            <a:ext cx="3601484" cy="1754326"/>
          </a:xfrm>
          <a:prstGeom prst="rect">
            <a:avLst/>
          </a:prstGeom>
          <a:noFill/>
        </p:spPr>
        <p:txBody>
          <a:bodyPr wrap="square" rtlCol="0">
            <a:spAutoFit/>
          </a:bodyPr>
          <a:lstStyle/>
          <a:p>
            <a:pPr>
              <a:spcAft>
                <a:spcPts val="0"/>
              </a:spcAft>
            </a:pPr>
            <a:r>
              <a:rPr lang="en-US" b="1" u="sng" dirty="0"/>
              <a:t>WSDM - Contact Information​</a:t>
            </a:r>
            <a:endParaRPr lang="en-US" dirty="0"/>
          </a:p>
          <a:p>
            <a:pPr>
              <a:spcAft>
                <a:spcPts val="0"/>
              </a:spcAft>
            </a:pPr>
            <a:r>
              <a:rPr lang="en-US" dirty="0"/>
              <a:t>Phone: 719-447-1777​</a:t>
            </a:r>
          </a:p>
          <a:p>
            <a:pPr>
              <a:spcAft>
                <a:spcPts val="0"/>
              </a:spcAft>
            </a:pPr>
            <a:endParaRPr lang="en-US" dirty="0"/>
          </a:p>
          <a:p>
            <a:pPr>
              <a:spcAft>
                <a:spcPts val="0"/>
              </a:spcAft>
            </a:pPr>
            <a:r>
              <a:rPr lang="en-US" dirty="0"/>
              <a:t>Email: Rebecca.H@wsdistricts.co​</a:t>
            </a:r>
          </a:p>
          <a:p>
            <a:pPr>
              <a:spcAft>
                <a:spcPts val="0"/>
              </a:spcAft>
            </a:pPr>
            <a:r>
              <a:rPr lang="en-US" dirty="0"/>
              <a:t>Website: </a:t>
            </a:r>
            <a:r>
              <a:rPr lang="en-US" u="sng" dirty="0">
                <a:solidFill>
                  <a:schemeClr val="accent6">
                    <a:lumMod val="60000"/>
                    <a:lumOff val="40000"/>
                  </a:schemeClr>
                </a:solidFill>
              </a:rPr>
              <a:t>wsdistricts.co</a:t>
            </a:r>
            <a:endParaRPr lang="en-ZA" u="sng" dirty="0">
              <a:solidFill>
                <a:schemeClr val="accent6">
                  <a:lumMod val="60000"/>
                  <a:lumOff val="40000"/>
                </a:schemeClr>
              </a:solidFill>
            </a:endParaRPr>
          </a:p>
          <a:p>
            <a:endParaRPr lang="en-US" dirty="0"/>
          </a:p>
        </p:txBody>
      </p:sp>
      <p:pic>
        <p:nvPicPr>
          <p:cNvPr id="17" name="Picture 16" descr="Kevin Walker&#10;President of WSDM">
            <a:extLst>
              <a:ext uri="{FF2B5EF4-FFF2-40B4-BE49-F238E27FC236}">
                <a16:creationId xmlns:a16="http://schemas.microsoft.com/office/drawing/2014/main" id="{41CD572C-1ECE-5311-54D7-B880020410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12812">
            <a:off x="7723153" y="279130"/>
            <a:ext cx="1951440" cy="2439544"/>
          </a:xfrm>
          <a:prstGeom prst="rect">
            <a:avLst/>
          </a:prstGeom>
        </p:spPr>
      </p:pic>
      <p:pic>
        <p:nvPicPr>
          <p:cNvPr id="20" name="Picture 19" descr="Rebecca Harris&#10;Vice President of District Services&#10;District Manager">
            <a:extLst>
              <a:ext uri="{FF2B5EF4-FFF2-40B4-BE49-F238E27FC236}">
                <a16:creationId xmlns:a16="http://schemas.microsoft.com/office/drawing/2014/main" id="{8792CBE1-F125-E694-7575-F5E2072DD7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650930">
            <a:off x="10049937" y="315942"/>
            <a:ext cx="1958043" cy="2447554"/>
          </a:xfrm>
          <a:prstGeom prst="rect">
            <a:avLst/>
          </a:prstGeom>
        </p:spPr>
      </p:pic>
      <p:sp>
        <p:nvSpPr>
          <p:cNvPr id="21" name="TextBox 20">
            <a:extLst>
              <a:ext uri="{FF2B5EF4-FFF2-40B4-BE49-F238E27FC236}">
                <a16:creationId xmlns:a16="http://schemas.microsoft.com/office/drawing/2014/main" id="{7B0E58E1-EBA1-7C2B-F489-7DD074758144}"/>
              </a:ext>
            </a:extLst>
          </p:cNvPr>
          <p:cNvSpPr txBox="1"/>
          <p:nvPr/>
        </p:nvSpPr>
        <p:spPr>
          <a:xfrm rot="21128873">
            <a:off x="8036420" y="2356361"/>
            <a:ext cx="1620610" cy="430887"/>
          </a:xfrm>
          <a:prstGeom prst="rect">
            <a:avLst/>
          </a:prstGeom>
          <a:solidFill>
            <a:schemeClr val="bg1"/>
          </a:solidFill>
          <a:ln w="19050">
            <a:solidFill>
              <a:srgbClr val="002060"/>
            </a:solidFill>
          </a:ln>
        </p:spPr>
        <p:txBody>
          <a:bodyPr wrap="square" rtlCol="0">
            <a:spAutoFit/>
          </a:bodyPr>
          <a:lstStyle/>
          <a:p>
            <a:pPr algn="ctr"/>
            <a:r>
              <a:rPr lang="en-US" sz="1100" dirty="0"/>
              <a:t>Kevin Walker</a:t>
            </a:r>
          </a:p>
          <a:p>
            <a:pPr algn="ctr"/>
            <a:r>
              <a:rPr lang="en-US" sz="1100" dirty="0"/>
              <a:t>President of WSDM</a:t>
            </a:r>
          </a:p>
        </p:txBody>
      </p:sp>
      <p:sp>
        <p:nvSpPr>
          <p:cNvPr id="22" name="TextBox 21">
            <a:extLst>
              <a:ext uri="{FF2B5EF4-FFF2-40B4-BE49-F238E27FC236}">
                <a16:creationId xmlns:a16="http://schemas.microsoft.com/office/drawing/2014/main" id="{4E4F10C3-DBCA-C24B-7758-F7E779854C2D}"/>
              </a:ext>
            </a:extLst>
          </p:cNvPr>
          <p:cNvSpPr txBox="1"/>
          <p:nvPr/>
        </p:nvSpPr>
        <p:spPr>
          <a:xfrm rot="705972">
            <a:off x="10048136" y="2402408"/>
            <a:ext cx="1639225" cy="430887"/>
          </a:xfrm>
          <a:prstGeom prst="rect">
            <a:avLst/>
          </a:prstGeom>
          <a:solidFill>
            <a:schemeClr val="bg1"/>
          </a:solidFill>
          <a:ln w="19050">
            <a:solidFill>
              <a:srgbClr val="002060"/>
            </a:solidFill>
          </a:ln>
        </p:spPr>
        <p:txBody>
          <a:bodyPr wrap="square" rtlCol="0">
            <a:spAutoFit/>
          </a:bodyPr>
          <a:lstStyle/>
          <a:p>
            <a:pPr algn="ctr"/>
            <a:r>
              <a:rPr lang="en-US" sz="1100" dirty="0"/>
              <a:t>Rebecca Harris</a:t>
            </a:r>
          </a:p>
          <a:p>
            <a:pPr algn="ctr"/>
            <a:r>
              <a:rPr lang="en-US" sz="1100" dirty="0"/>
              <a:t>District Manager</a:t>
            </a:r>
          </a:p>
        </p:txBody>
      </p:sp>
    </p:spTree>
    <p:extLst>
      <p:ext uri="{BB962C8B-B14F-4D97-AF65-F5344CB8AC3E}">
        <p14:creationId xmlns:p14="http://schemas.microsoft.com/office/powerpoint/2010/main" val="83062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1182D7-E7C2-0AD8-597B-759DDCEF6880}"/>
              </a:ext>
            </a:extLst>
          </p:cNvPr>
          <p:cNvPicPr>
            <a:picLocks noChangeAspect="1"/>
          </p:cNvPicPr>
          <p:nvPr/>
        </p:nvPicPr>
        <p:blipFill rotWithShape="1">
          <a:blip r:embed="rId3"/>
          <a:srcRect t="9091" r="16791" b="-1"/>
          <a:stretch/>
        </p:blipFill>
        <p:spPr>
          <a:xfrm>
            <a:off x="20" y="227"/>
            <a:ext cx="12188500" cy="6858000"/>
          </a:xfrm>
          <a:prstGeom prst="rect">
            <a:avLst/>
          </a:prstGeom>
        </p:spPr>
      </p:pic>
      <p:sp>
        <p:nvSpPr>
          <p:cNvPr id="2" name="Title 1">
            <a:extLst>
              <a:ext uri="{FF2B5EF4-FFF2-40B4-BE49-F238E27FC236}">
                <a16:creationId xmlns:a16="http://schemas.microsoft.com/office/drawing/2014/main" id="{45CCA526-91A4-407A-98E1-1AADBDFD0FCF}"/>
              </a:ext>
            </a:extLst>
          </p:cNvPr>
          <p:cNvSpPr>
            <a:spLocks noGrp="1"/>
          </p:cNvSpPr>
          <p:nvPr>
            <p:ph type="title"/>
          </p:nvPr>
        </p:nvSpPr>
        <p:spPr>
          <a:xfrm>
            <a:off x="755358" y="295010"/>
            <a:ext cx="6813841" cy="1157870"/>
          </a:xfrm>
          <a:solidFill>
            <a:schemeClr val="bg2">
              <a:lumMod val="75000"/>
            </a:schemeClr>
          </a:solidFill>
        </p:spPr>
        <p:txBody>
          <a:bodyPr vert="horz" lIns="91440" tIns="45720" rIns="91440" bIns="45720" rtlCol="0" anchor="t">
            <a:normAutofit fontScale="90000"/>
          </a:bodyPr>
          <a:lstStyle/>
          <a:p>
            <a:pPr defTabSz="914400"/>
            <a:r>
              <a:rPr lang="en-US" sz="2800" b="1" dirty="0"/>
              <a:t>Who Does What?</a:t>
            </a:r>
            <a:br>
              <a:rPr lang="en-US" sz="2800" b="1" dirty="0"/>
            </a:br>
            <a:br>
              <a:rPr lang="en-US" sz="1800" b="1" dirty="0"/>
            </a:br>
            <a:r>
              <a:rPr lang="en-US" sz="2400" b="1" dirty="0">
                <a:solidFill>
                  <a:srgbClr val="FFFF00"/>
                </a:solidFill>
              </a:rPr>
              <a:t>Metro District Services Include:</a:t>
            </a:r>
          </a:p>
        </p:txBody>
      </p:sp>
      <p:sp>
        <p:nvSpPr>
          <p:cNvPr id="4" name="Content Placeholder 3">
            <a:extLst>
              <a:ext uri="{FF2B5EF4-FFF2-40B4-BE49-F238E27FC236}">
                <a16:creationId xmlns:a16="http://schemas.microsoft.com/office/drawing/2014/main" id="{BB9E4033-B6BD-407A-B056-EBC9B8F30BE7}"/>
              </a:ext>
            </a:extLst>
          </p:cNvPr>
          <p:cNvSpPr>
            <a:spLocks noGrp="1"/>
          </p:cNvSpPr>
          <p:nvPr>
            <p:ph idx="1"/>
          </p:nvPr>
        </p:nvSpPr>
        <p:spPr>
          <a:xfrm>
            <a:off x="532867" y="1768523"/>
            <a:ext cx="8327254" cy="4429077"/>
          </a:xfrm>
          <a:solidFill>
            <a:schemeClr val="bg2">
              <a:lumMod val="75000"/>
            </a:schemeClr>
          </a:solidFill>
        </p:spPr>
        <p:txBody>
          <a:bodyPr vert="horz" lIns="91440" tIns="45720" rIns="91440" bIns="45720" rtlCol="0" anchor="t">
            <a:noAutofit/>
          </a:bodyPr>
          <a:lstStyle/>
          <a:p>
            <a:pPr defTabSz="914400">
              <a:spcBef>
                <a:spcPts val="400"/>
              </a:spcBef>
              <a:spcAft>
                <a:spcPts val="400"/>
              </a:spcAft>
            </a:pPr>
            <a:r>
              <a:rPr lang="en-US" sz="1800" dirty="0">
                <a:solidFill>
                  <a:srgbClr val="FFFF00"/>
                </a:solidFill>
              </a:rPr>
              <a:t>Maintenance of the common areas </a:t>
            </a:r>
            <a:r>
              <a:rPr lang="en-US" sz="1800" dirty="0">
                <a:solidFill>
                  <a:schemeClr val="tx1"/>
                </a:solidFill>
              </a:rPr>
              <a:t>including Lodge grounds and open areas, general landscaping, medians, ponds, trails (in conjunction with El Paso County), mailbox area, and </a:t>
            </a:r>
            <a:r>
              <a:rPr lang="en-US" sz="1800" dirty="0" err="1">
                <a:solidFill>
                  <a:schemeClr val="tx1"/>
                </a:solidFill>
              </a:rPr>
              <a:t>Vessey</a:t>
            </a:r>
            <a:r>
              <a:rPr lang="en-US" sz="1800" dirty="0">
                <a:solidFill>
                  <a:schemeClr val="tx1"/>
                </a:solidFill>
              </a:rPr>
              <a:t> barn</a:t>
            </a:r>
          </a:p>
          <a:p>
            <a:pPr defTabSz="914400">
              <a:lnSpc>
                <a:spcPct val="100000"/>
              </a:lnSpc>
              <a:spcBef>
                <a:spcPts val="400"/>
              </a:spcBef>
              <a:spcAft>
                <a:spcPts val="400"/>
              </a:spcAft>
            </a:pPr>
            <a:r>
              <a:rPr lang="en-US" sz="1800" dirty="0">
                <a:solidFill>
                  <a:srgbClr val="FFFF00"/>
                </a:solidFill>
              </a:rPr>
              <a:t>Lodge Operations</a:t>
            </a:r>
            <a:r>
              <a:rPr lang="en-US" sz="1800" dirty="0"/>
              <a:t>; interior and exterior maintenance including landscaping, parking lot and lights, and snow removal; Lodge rentals tracking and revenue collections, and financial performance</a:t>
            </a:r>
          </a:p>
          <a:p>
            <a:pPr defTabSz="914400">
              <a:lnSpc>
                <a:spcPct val="100000"/>
              </a:lnSpc>
              <a:spcBef>
                <a:spcPts val="400"/>
              </a:spcBef>
              <a:spcAft>
                <a:spcPts val="400"/>
              </a:spcAft>
            </a:pPr>
            <a:r>
              <a:rPr lang="en-US" sz="1800" dirty="0">
                <a:solidFill>
                  <a:srgbClr val="FFFF00"/>
                </a:solidFill>
              </a:rPr>
              <a:t>Repayment of bonds </a:t>
            </a:r>
            <a:r>
              <a:rPr lang="en-US" sz="1800" dirty="0"/>
              <a:t>for initial infrastructure and improvements with property tax revenue</a:t>
            </a:r>
          </a:p>
          <a:p>
            <a:pPr defTabSz="914400">
              <a:lnSpc>
                <a:spcPct val="100000"/>
              </a:lnSpc>
              <a:spcBef>
                <a:spcPts val="400"/>
              </a:spcBef>
              <a:spcAft>
                <a:spcPts val="400"/>
              </a:spcAft>
            </a:pPr>
            <a:r>
              <a:rPr lang="en-US" sz="1800" dirty="0"/>
              <a:t>Secondary responsibility for </a:t>
            </a:r>
            <a:r>
              <a:rPr lang="en-US" sz="1800" dirty="0">
                <a:solidFill>
                  <a:srgbClr val="FFFF00"/>
                </a:solidFill>
              </a:rPr>
              <a:t>snow removal </a:t>
            </a:r>
            <a:r>
              <a:rPr lang="en-US" sz="1800" dirty="0"/>
              <a:t>on Cathedral Pines (first pass only)</a:t>
            </a:r>
            <a:endParaRPr lang="en-US" sz="800" dirty="0"/>
          </a:p>
          <a:p>
            <a:pPr defTabSz="914400">
              <a:lnSpc>
                <a:spcPct val="100000"/>
              </a:lnSpc>
              <a:spcBef>
                <a:spcPts val="400"/>
              </a:spcBef>
              <a:spcAft>
                <a:spcPts val="400"/>
              </a:spcAft>
            </a:pPr>
            <a:r>
              <a:rPr lang="en-US" sz="1800" dirty="0">
                <a:solidFill>
                  <a:srgbClr val="FFFF00"/>
                </a:solidFill>
              </a:rPr>
              <a:t>Budget management and bill payment</a:t>
            </a:r>
            <a:endParaRPr lang="en-US" sz="800" dirty="0"/>
          </a:p>
          <a:p>
            <a:pPr defTabSz="914400">
              <a:lnSpc>
                <a:spcPct val="100000"/>
              </a:lnSpc>
              <a:spcBef>
                <a:spcPts val="400"/>
              </a:spcBef>
              <a:spcAft>
                <a:spcPts val="400"/>
              </a:spcAft>
            </a:pPr>
            <a:r>
              <a:rPr lang="en-US" sz="1800" dirty="0">
                <a:solidFill>
                  <a:srgbClr val="FFFF00"/>
                </a:solidFill>
              </a:rPr>
              <a:t>Insurances </a:t>
            </a:r>
            <a:r>
              <a:rPr lang="en-US" sz="1800" dirty="0"/>
              <a:t>for Property &amp; Liability, as well as Board of Directors coverage</a:t>
            </a:r>
          </a:p>
          <a:p>
            <a:pPr defTabSz="914400">
              <a:lnSpc>
                <a:spcPct val="100000"/>
              </a:lnSpc>
              <a:spcBef>
                <a:spcPts val="400"/>
              </a:spcBef>
              <a:spcAft>
                <a:spcPts val="400"/>
              </a:spcAft>
            </a:pPr>
            <a:r>
              <a:rPr lang="en-US" sz="1800" dirty="0">
                <a:solidFill>
                  <a:srgbClr val="FFFF00"/>
                </a:solidFill>
              </a:rPr>
              <a:t>Mail Kiosk Security</a:t>
            </a:r>
          </a:p>
        </p:txBody>
      </p:sp>
      <p:sp>
        <p:nvSpPr>
          <p:cNvPr id="6" name="TextBox 5">
            <a:extLst>
              <a:ext uri="{FF2B5EF4-FFF2-40B4-BE49-F238E27FC236}">
                <a16:creationId xmlns:a16="http://schemas.microsoft.com/office/drawing/2014/main" id="{0018C34F-F2E6-290C-5A4F-AF9A58DF3928}"/>
              </a:ext>
            </a:extLst>
          </p:cNvPr>
          <p:cNvSpPr txBox="1"/>
          <p:nvPr/>
        </p:nvSpPr>
        <p:spPr>
          <a:xfrm>
            <a:off x="85552" y="6402535"/>
            <a:ext cx="3244221" cy="369332"/>
          </a:xfrm>
          <a:prstGeom prst="rect">
            <a:avLst/>
          </a:prstGeom>
          <a:solidFill>
            <a:schemeClr val="bg2">
              <a:lumMod val="75000"/>
            </a:schemeClr>
          </a:solidFill>
        </p:spPr>
        <p:txBody>
          <a:bodyPr wrap="none" rtlCol="0">
            <a:spAutoFit/>
          </a:bodyPr>
          <a:lstStyle/>
          <a:p>
            <a:r>
              <a:rPr lang="en-US" dirty="0">
                <a:solidFill>
                  <a:srgbClr val="FFFF00"/>
                </a:solidFill>
                <a:hlinkClick r:id="rId4">
                  <a:extLst>
                    <a:ext uri="{A12FA001-AC4F-418D-AE19-62706E023703}">
                      <ahyp:hlinkClr xmlns:ahyp="http://schemas.microsoft.com/office/drawing/2018/hyperlinkcolor" val="tx"/>
                    </a:ext>
                  </a:extLst>
                </a:hlinkClick>
              </a:rPr>
              <a:t>cathedralpinesmd.colorado.gov</a:t>
            </a:r>
            <a:endParaRPr lang="en-US" dirty="0">
              <a:solidFill>
                <a:srgbClr val="FFFF00"/>
              </a:solidFill>
            </a:endParaRPr>
          </a:p>
        </p:txBody>
      </p:sp>
      <p:pic>
        <p:nvPicPr>
          <p:cNvPr id="7" name="Picture 6" descr="Logo, company name&#10;&#10;Description automatically generated">
            <a:extLst>
              <a:ext uri="{FF2B5EF4-FFF2-40B4-BE49-F238E27FC236}">
                <a16:creationId xmlns:a16="http://schemas.microsoft.com/office/drawing/2014/main" id="{25653CC0-FA18-8392-30EA-D670A3E07B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92968" y="5353050"/>
            <a:ext cx="2547098" cy="1351406"/>
          </a:xfrm>
          <a:prstGeom prst="rect">
            <a:avLst/>
          </a:prstGeom>
        </p:spPr>
      </p:pic>
    </p:spTree>
    <p:extLst>
      <p:ext uri="{BB962C8B-B14F-4D97-AF65-F5344CB8AC3E}">
        <p14:creationId xmlns:p14="http://schemas.microsoft.com/office/powerpoint/2010/main" val="470393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6640" y="316250"/>
            <a:ext cx="5839049" cy="1077229"/>
          </a:xfrm>
        </p:spPr>
        <p:txBody>
          <a:bodyPr vert="horz" lIns="91440" tIns="45720" rIns="91440" bIns="45720" rtlCol="0" anchor="t">
            <a:normAutofit/>
          </a:bodyPr>
          <a:lstStyle/>
          <a:p>
            <a:pPr defTabSz="914400"/>
            <a:r>
              <a:rPr lang="en-US" sz="2800" b="1" dirty="0"/>
              <a:t>Who Does What?</a:t>
            </a:r>
            <a:br>
              <a:rPr lang="en-US" sz="1600" b="1" dirty="0"/>
            </a:br>
            <a:r>
              <a:rPr lang="en-US" sz="2200" b="1" dirty="0">
                <a:solidFill>
                  <a:srgbClr val="FFFF00"/>
                </a:solidFill>
              </a:rPr>
              <a:t>Homeowners Association Services Include:</a:t>
            </a:r>
          </a:p>
        </p:txBody>
      </p:sp>
      <p:sp>
        <p:nvSpPr>
          <p:cNvPr id="4" name="Content Placeholder 3">
            <a:extLst>
              <a:ext uri="{FF2B5EF4-FFF2-40B4-BE49-F238E27FC236}">
                <a16:creationId xmlns:a16="http://schemas.microsoft.com/office/drawing/2014/main" id="{229DF1DA-EF8E-4219-93C2-E97BFEBD32A8}"/>
              </a:ext>
            </a:extLst>
          </p:cNvPr>
          <p:cNvSpPr>
            <a:spLocks noGrp="1"/>
          </p:cNvSpPr>
          <p:nvPr>
            <p:ph idx="1"/>
          </p:nvPr>
        </p:nvSpPr>
        <p:spPr>
          <a:xfrm>
            <a:off x="974785" y="1854679"/>
            <a:ext cx="6136228" cy="4483977"/>
          </a:xfrm>
        </p:spPr>
        <p:txBody>
          <a:bodyPr vert="horz" lIns="91440" tIns="45720" rIns="91440" bIns="45720" rtlCol="0" anchor="t">
            <a:noAutofit/>
          </a:bodyPr>
          <a:lstStyle/>
          <a:p>
            <a:pPr defTabSz="914400">
              <a:lnSpc>
                <a:spcPct val="100000"/>
              </a:lnSpc>
              <a:spcBef>
                <a:spcPts val="400"/>
              </a:spcBef>
              <a:spcAft>
                <a:spcPts val="400"/>
              </a:spcAft>
            </a:pPr>
            <a:r>
              <a:rPr lang="en-US" sz="1800" dirty="0">
                <a:solidFill>
                  <a:srgbClr val="FFFF00"/>
                </a:solidFill>
              </a:rPr>
              <a:t>Community Activities</a:t>
            </a:r>
            <a:r>
              <a:rPr lang="en-US" sz="1800" dirty="0"/>
              <a:t>, including Social, Forestry Health, and Conducting Annual Homeowners Association Meeting</a:t>
            </a:r>
            <a:endParaRPr lang="en-US" sz="800" dirty="0"/>
          </a:p>
          <a:p>
            <a:pPr defTabSz="914400">
              <a:lnSpc>
                <a:spcPct val="100000"/>
              </a:lnSpc>
              <a:spcBef>
                <a:spcPts val="400"/>
              </a:spcBef>
              <a:spcAft>
                <a:spcPts val="400"/>
              </a:spcAft>
            </a:pPr>
            <a:r>
              <a:rPr lang="en-US" sz="1800" dirty="0">
                <a:solidFill>
                  <a:srgbClr val="FFFF00"/>
                </a:solidFill>
              </a:rPr>
              <a:t>HOA Budget Management/Assessment Collection</a:t>
            </a:r>
          </a:p>
          <a:p>
            <a:pPr lvl="1" defTabSz="914400">
              <a:lnSpc>
                <a:spcPct val="100000"/>
              </a:lnSpc>
              <a:spcBef>
                <a:spcPts val="400"/>
              </a:spcBef>
              <a:spcAft>
                <a:spcPts val="400"/>
              </a:spcAft>
            </a:pPr>
            <a:r>
              <a:rPr lang="en-US" sz="1800" dirty="0"/>
              <a:t>Invoice verification/monthly financial reporting</a:t>
            </a:r>
          </a:p>
          <a:p>
            <a:pPr lvl="1" defTabSz="914400">
              <a:spcBef>
                <a:spcPts val="400"/>
              </a:spcBef>
              <a:spcAft>
                <a:spcPts val="400"/>
              </a:spcAft>
            </a:pPr>
            <a:r>
              <a:rPr lang="en-US" sz="1800" dirty="0"/>
              <a:t>Trash Collection Management</a:t>
            </a:r>
            <a:endParaRPr lang="en-US" sz="800" dirty="0"/>
          </a:p>
          <a:p>
            <a:pPr defTabSz="914400">
              <a:lnSpc>
                <a:spcPct val="100000"/>
              </a:lnSpc>
              <a:spcBef>
                <a:spcPts val="400"/>
              </a:spcBef>
              <a:spcAft>
                <a:spcPts val="400"/>
              </a:spcAft>
            </a:pPr>
            <a:r>
              <a:rPr lang="en-US" sz="1800" dirty="0">
                <a:solidFill>
                  <a:srgbClr val="FFFF00"/>
                </a:solidFill>
              </a:rPr>
              <a:t>Community Governance/Covenant Resolution</a:t>
            </a:r>
          </a:p>
          <a:p>
            <a:pPr lvl="1" defTabSz="914400">
              <a:lnSpc>
                <a:spcPct val="100000"/>
              </a:lnSpc>
              <a:spcBef>
                <a:spcPts val="400"/>
              </a:spcBef>
              <a:spcAft>
                <a:spcPts val="400"/>
              </a:spcAft>
            </a:pPr>
            <a:r>
              <a:rPr lang="en-US" sz="1800" dirty="0"/>
              <a:t>Fine/Lien Authority</a:t>
            </a:r>
            <a:endParaRPr lang="en-US" sz="800" dirty="0"/>
          </a:p>
          <a:p>
            <a:pPr defTabSz="914400">
              <a:lnSpc>
                <a:spcPct val="100000"/>
              </a:lnSpc>
              <a:spcBef>
                <a:spcPts val="400"/>
              </a:spcBef>
              <a:spcAft>
                <a:spcPts val="400"/>
              </a:spcAft>
            </a:pPr>
            <a:r>
              <a:rPr lang="en-US" sz="1800" dirty="0">
                <a:solidFill>
                  <a:srgbClr val="FFFF00"/>
                </a:solidFill>
              </a:rPr>
              <a:t>Architectural Control Committee</a:t>
            </a:r>
            <a:endParaRPr lang="en-US" sz="800" dirty="0">
              <a:solidFill>
                <a:srgbClr val="FFFF00"/>
              </a:solidFill>
            </a:endParaRPr>
          </a:p>
          <a:p>
            <a:pPr defTabSz="914400">
              <a:spcBef>
                <a:spcPts val="400"/>
              </a:spcBef>
              <a:spcAft>
                <a:spcPts val="400"/>
              </a:spcAft>
            </a:pPr>
            <a:r>
              <a:rPr lang="en-US" sz="1800" dirty="0">
                <a:solidFill>
                  <a:srgbClr val="FFFF00"/>
                </a:solidFill>
              </a:rPr>
              <a:t>Water Augmentation Plan Monitoring</a:t>
            </a:r>
            <a:r>
              <a:rPr lang="en-US" sz="1800" dirty="0"/>
              <a:t>, including collection of well readings for the State Water District </a:t>
            </a:r>
          </a:p>
        </p:txBody>
      </p:sp>
      <p:pic>
        <p:nvPicPr>
          <p:cNvPr id="8" name="Picture 7">
            <a:extLst>
              <a:ext uri="{FF2B5EF4-FFF2-40B4-BE49-F238E27FC236}">
                <a16:creationId xmlns:a16="http://schemas.microsoft.com/office/drawing/2014/main" id="{B07361F1-82DF-C651-2F5D-6416F9E93213}"/>
              </a:ext>
            </a:extLst>
          </p:cNvPr>
          <p:cNvPicPr>
            <a:picLocks noChangeAspect="1"/>
          </p:cNvPicPr>
          <p:nvPr/>
        </p:nvPicPr>
        <p:blipFill rotWithShape="1">
          <a:blip r:embed="rId3"/>
          <a:srcRect l="37565" r="27472" b="-1"/>
          <a:stretch/>
        </p:blipFill>
        <p:spPr>
          <a:xfrm>
            <a:off x="7725198" y="0"/>
            <a:ext cx="4655827" cy="6858000"/>
          </a:xfrm>
          <a:prstGeom prst="rect">
            <a:avLst/>
          </a:prstGeom>
        </p:spPr>
      </p:pic>
      <p:sp>
        <p:nvSpPr>
          <p:cNvPr id="3" name="TextBox 2">
            <a:extLst>
              <a:ext uri="{FF2B5EF4-FFF2-40B4-BE49-F238E27FC236}">
                <a16:creationId xmlns:a16="http://schemas.microsoft.com/office/drawing/2014/main" id="{092B6E6E-BEDC-EDBE-FA69-518370BFAB24}"/>
              </a:ext>
            </a:extLst>
          </p:cNvPr>
          <p:cNvSpPr txBox="1"/>
          <p:nvPr/>
        </p:nvSpPr>
        <p:spPr>
          <a:xfrm>
            <a:off x="140158" y="6357084"/>
            <a:ext cx="2573205" cy="369332"/>
          </a:xfrm>
          <a:prstGeom prst="rect">
            <a:avLst/>
          </a:prstGeom>
          <a:noFill/>
        </p:spPr>
        <p:txBody>
          <a:bodyPr wrap="none" rtlCol="0">
            <a:spAutoFit/>
          </a:bodyPr>
          <a:lstStyle/>
          <a:p>
            <a:r>
              <a:rPr lang="en-US" dirty="0">
                <a:solidFill>
                  <a:srgbClr val="FFFF00"/>
                </a:solidFill>
                <a:hlinkClick r:id="rId4" action="ppaction://hlinkfile">
                  <a:extLst>
                    <a:ext uri="{A12FA001-AC4F-418D-AE19-62706E023703}">
                      <ahyp:hlinkClr xmlns:ahyp="http://schemas.microsoft.com/office/drawing/2018/hyperlinkcolor" val="tx"/>
                    </a:ext>
                  </a:extLst>
                </a:hlinkClick>
              </a:rPr>
              <a:t>portal.warrenmgmt.com</a:t>
            </a:r>
            <a:endParaRPr lang="en-US" dirty="0">
              <a:solidFill>
                <a:srgbClr val="FFFF00"/>
              </a:solidFill>
            </a:endParaRPr>
          </a:p>
        </p:txBody>
      </p:sp>
      <p:pic>
        <p:nvPicPr>
          <p:cNvPr id="5" name="Picture 4">
            <a:extLst>
              <a:ext uri="{FF2B5EF4-FFF2-40B4-BE49-F238E27FC236}">
                <a16:creationId xmlns:a16="http://schemas.microsoft.com/office/drawing/2014/main" id="{9B744BF8-0C2F-DB8B-387F-A0096DC63B9F}"/>
              </a:ext>
            </a:extLst>
          </p:cNvPr>
          <p:cNvPicPr>
            <a:picLocks noChangeAspect="1"/>
          </p:cNvPicPr>
          <p:nvPr/>
        </p:nvPicPr>
        <p:blipFill>
          <a:blip r:embed="rId5"/>
          <a:stretch>
            <a:fillRect/>
          </a:stretch>
        </p:blipFill>
        <p:spPr>
          <a:xfrm>
            <a:off x="9160994" y="5088420"/>
            <a:ext cx="2742136" cy="1611357"/>
          </a:xfrm>
          <a:prstGeom prst="rect">
            <a:avLst/>
          </a:prstGeom>
        </p:spPr>
      </p:pic>
    </p:spTree>
    <p:extLst>
      <p:ext uri="{BB962C8B-B14F-4D97-AF65-F5344CB8AC3E}">
        <p14:creationId xmlns:p14="http://schemas.microsoft.com/office/powerpoint/2010/main" val="3316169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8BB476D-896C-414C-AACC-AA165CC6835A}"/>
              </a:ext>
            </a:extLst>
          </p:cNvPr>
          <p:cNvSpPr>
            <a:spLocks noGrp="1"/>
          </p:cNvSpPr>
          <p:nvPr>
            <p:ph idx="1"/>
          </p:nvPr>
        </p:nvSpPr>
        <p:spPr>
          <a:xfrm>
            <a:off x="238515" y="1901228"/>
            <a:ext cx="5064889" cy="3975789"/>
          </a:xfrm>
        </p:spPr>
        <p:txBody>
          <a:bodyPr>
            <a:normAutofit/>
          </a:bodyPr>
          <a:lstStyle/>
          <a:p>
            <a:pPr>
              <a:spcBef>
                <a:spcPts val="400"/>
              </a:spcBef>
              <a:spcAft>
                <a:spcPts val="400"/>
              </a:spcAft>
            </a:pPr>
            <a:r>
              <a:rPr lang="en-US" sz="1800" dirty="0">
                <a:solidFill>
                  <a:srgbClr val="FFFF00"/>
                </a:solidFill>
              </a:rPr>
              <a:t>Roads</a:t>
            </a:r>
            <a:r>
              <a:rPr lang="en-US" sz="1800" dirty="0"/>
              <a:t> – Repairs and Maintenance</a:t>
            </a:r>
          </a:p>
          <a:p>
            <a:pPr>
              <a:spcBef>
                <a:spcPts val="400"/>
              </a:spcBef>
              <a:spcAft>
                <a:spcPts val="400"/>
              </a:spcAft>
            </a:pPr>
            <a:r>
              <a:rPr lang="en-US" sz="1800" dirty="0">
                <a:solidFill>
                  <a:srgbClr val="FFFF00"/>
                </a:solidFill>
              </a:rPr>
              <a:t>Curbs/Gutters-</a:t>
            </a:r>
            <a:r>
              <a:rPr lang="en-US" sz="1800" dirty="0"/>
              <a:t> Repairs and Maintenance</a:t>
            </a:r>
          </a:p>
          <a:p>
            <a:pPr>
              <a:spcBef>
                <a:spcPts val="400"/>
              </a:spcBef>
              <a:spcAft>
                <a:spcPts val="400"/>
              </a:spcAft>
            </a:pPr>
            <a:r>
              <a:rPr lang="en-US" sz="1800" dirty="0">
                <a:solidFill>
                  <a:srgbClr val="FFFF00"/>
                </a:solidFill>
              </a:rPr>
              <a:t>Trail System Repairs and Maintenance on County Property </a:t>
            </a:r>
            <a:r>
              <a:rPr lang="en-US" sz="1800" dirty="0"/>
              <a:t>(in conjunction with Metro District)</a:t>
            </a:r>
          </a:p>
          <a:p>
            <a:pPr>
              <a:spcBef>
                <a:spcPts val="400"/>
              </a:spcBef>
              <a:spcAft>
                <a:spcPts val="400"/>
              </a:spcAft>
            </a:pPr>
            <a:r>
              <a:rPr lang="en-US" sz="1800" dirty="0">
                <a:solidFill>
                  <a:srgbClr val="FFFF00"/>
                </a:solidFill>
              </a:rPr>
              <a:t>Weed Control </a:t>
            </a:r>
            <a:r>
              <a:rPr lang="en-US" sz="1800" dirty="0"/>
              <a:t>Along Right of Ways</a:t>
            </a:r>
          </a:p>
          <a:p>
            <a:pPr>
              <a:spcBef>
                <a:spcPts val="400"/>
              </a:spcBef>
              <a:spcAft>
                <a:spcPts val="400"/>
              </a:spcAft>
            </a:pPr>
            <a:r>
              <a:rPr lang="en-US" sz="1800" dirty="0">
                <a:solidFill>
                  <a:srgbClr val="FFFF00"/>
                </a:solidFill>
              </a:rPr>
              <a:t>Drainage </a:t>
            </a:r>
            <a:r>
              <a:rPr lang="en-US" sz="1800" dirty="0">
                <a:solidFill>
                  <a:schemeClr val="tx1">
                    <a:lumMod val="85000"/>
                  </a:schemeClr>
                </a:solidFill>
              </a:rPr>
              <a:t>Along Right of Ways</a:t>
            </a:r>
          </a:p>
          <a:p>
            <a:pPr>
              <a:spcBef>
                <a:spcPts val="400"/>
              </a:spcBef>
              <a:spcAft>
                <a:spcPts val="400"/>
              </a:spcAft>
            </a:pPr>
            <a:r>
              <a:rPr lang="en-US" sz="1800" dirty="0">
                <a:solidFill>
                  <a:srgbClr val="FFFF00"/>
                </a:solidFill>
              </a:rPr>
              <a:t>Snow Removal on CP roads</a:t>
            </a:r>
          </a:p>
          <a:p>
            <a:pPr>
              <a:spcBef>
                <a:spcPts val="400"/>
              </a:spcBef>
              <a:spcAft>
                <a:spcPts val="400"/>
              </a:spcAft>
            </a:pPr>
            <a:r>
              <a:rPr lang="en-US" sz="1800" dirty="0">
                <a:solidFill>
                  <a:srgbClr val="FFFF00"/>
                </a:solidFill>
              </a:rPr>
              <a:t>Weed Control </a:t>
            </a:r>
            <a:r>
              <a:rPr lang="en-US" sz="1800" dirty="0">
                <a:solidFill>
                  <a:schemeClr val="tx1">
                    <a:lumMod val="85000"/>
                  </a:schemeClr>
                </a:solidFill>
              </a:rPr>
              <a:t>on County Properties</a:t>
            </a:r>
          </a:p>
        </p:txBody>
      </p:sp>
      <p:sp>
        <p:nvSpPr>
          <p:cNvPr id="3" name="Text Placeholder 2">
            <a:extLst>
              <a:ext uri="{FF2B5EF4-FFF2-40B4-BE49-F238E27FC236}">
                <a16:creationId xmlns:a16="http://schemas.microsoft.com/office/drawing/2014/main" id="{50F71987-E994-4A77-B535-B8AD4891F692}"/>
              </a:ext>
            </a:extLst>
          </p:cNvPr>
          <p:cNvSpPr>
            <a:spLocks noGrp="1"/>
          </p:cNvSpPr>
          <p:nvPr>
            <p:ph type="body" sz="half" idx="2"/>
          </p:nvPr>
        </p:nvSpPr>
        <p:spPr>
          <a:xfrm>
            <a:off x="-67055" y="6462980"/>
            <a:ext cx="3200401" cy="486874"/>
          </a:xfrm>
        </p:spPr>
        <p:txBody>
          <a:bodyPr>
            <a:normAutofit/>
          </a:bodyPr>
          <a:lstStyle/>
          <a:p>
            <a:r>
              <a:rPr lang="en-US" sz="1800" u="sng" kern="1400" dirty="0">
                <a:ln>
                  <a:noFill/>
                </a:ln>
                <a:solidFill>
                  <a:srgbClr val="FFFF00"/>
                </a:solidFill>
                <a:effectLst/>
                <a:latin typeface="Georgia" panose="02040502050405020303" pitchFamily="18" charset="0"/>
                <a:hlinkClick r:id="rId3">
                  <a:extLst>
                    <a:ext uri="{A12FA001-AC4F-418D-AE19-62706E023703}">
                      <ahyp:hlinkClr xmlns:ahyp="http://schemas.microsoft.com/office/drawing/2018/hyperlinkcolor" val="tx"/>
                    </a:ext>
                  </a:extLst>
                </a:hlinkClick>
              </a:rPr>
              <a:t>citizenconnect.elpasoco.com</a:t>
            </a:r>
            <a:endParaRPr lang="en-US" sz="1800" kern="1400" dirty="0">
              <a:ln>
                <a:noFill/>
              </a:ln>
              <a:solidFill>
                <a:srgbClr val="FFFF00"/>
              </a:solidFill>
              <a:effectLst/>
              <a:latin typeface="Georgia" panose="02040502050405020303" pitchFamily="18" charset="0"/>
            </a:endParaRPr>
          </a:p>
          <a:p>
            <a:endParaRPr lang="en-US" dirty="0">
              <a:solidFill>
                <a:srgbClr val="FFFF00"/>
              </a:solidFill>
            </a:endParaRPr>
          </a:p>
        </p:txBody>
      </p:sp>
      <p:pic>
        <p:nvPicPr>
          <p:cNvPr id="7" name="Picture 6" descr="A road with trees on the side&#10;&#10;Description automatically generated with medium confidence">
            <a:extLst>
              <a:ext uri="{FF2B5EF4-FFF2-40B4-BE49-F238E27FC236}">
                <a16:creationId xmlns:a16="http://schemas.microsoft.com/office/drawing/2014/main" id="{85E3943E-66E9-E7E3-4F9A-C15FD37A66F7}"/>
              </a:ext>
            </a:extLst>
          </p:cNvPr>
          <p:cNvPicPr>
            <a:picLocks noChangeAspect="1"/>
          </p:cNvPicPr>
          <p:nvPr/>
        </p:nvPicPr>
        <p:blipFill rotWithShape="1">
          <a:blip r:embed="rId4"/>
          <a:srcRect l="11818" t="20741" r="15267" b="12859"/>
          <a:stretch/>
        </p:blipFill>
        <p:spPr>
          <a:xfrm>
            <a:off x="5741567" y="3928684"/>
            <a:ext cx="3671544" cy="2507645"/>
          </a:xfrm>
          <a:prstGeom prst="rect">
            <a:avLst/>
          </a:prstGeom>
        </p:spPr>
      </p:pic>
      <p:pic>
        <p:nvPicPr>
          <p:cNvPr id="12" name="Picture 11">
            <a:extLst>
              <a:ext uri="{FF2B5EF4-FFF2-40B4-BE49-F238E27FC236}">
                <a16:creationId xmlns:a16="http://schemas.microsoft.com/office/drawing/2014/main" id="{7A282C06-8A4E-65D0-EABA-6F78BD5229BA}"/>
              </a:ext>
            </a:extLst>
          </p:cNvPr>
          <p:cNvPicPr>
            <a:picLocks noChangeAspect="1"/>
          </p:cNvPicPr>
          <p:nvPr/>
        </p:nvPicPr>
        <p:blipFill>
          <a:blip r:embed="rId5"/>
          <a:stretch>
            <a:fillRect/>
          </a:stretch>
        </p:blipFill>
        <p:spPr>
          <a:xfrm>
            <a:off x="6723048" y="71116"/>
            <a:ext cx="4380844" cy="1324996"/>
          </a:xfrm>
          <a:prstGeom prst="rect">
            <a:avLst/>
          </a:prstGeom>
        </p:spPr>
      </p:pic>
      <p:pic>
        <p:nvPicPr>
          <p:cNvPr id="13" name="Picture 12" descr="A picture containing snow, outdoor, yellow, traveling&#10;&#10;Description automatically generated">
            <a:extLst>
              <a:ext uri="{FF2B5EF4-FFF2-40B4-BE49-F238E27FC236}">
                <a16:creationId xmlns:a16="http://schemas.microsoft.com/office/drawing/2014/main" id="{781CAAC2-B274-4B3A-1F22-7BBBD24F9072}"/>
              </a:ext>
            </a:extLst>
          </p:cNvPr>
          <p:cNvPicPr>
            <a:picLocks noChangeAspect="1"/>
          </p:cNvPicPr>
          <p:nvPr/>
        </p:nvPicPr>
        <p:blipFill rotWithShape="1">
          <a:blip r:embed="rId6"/>
          <a:srcRect b="19339"/>
          <a:stretch/>
        </p:blipFill>
        <p:spPr>
          <a:xfrm>
            <a:off x="5914056" y="1618876"/>
            <a:ext cx="2061865" cy="2153020"/>
          </a:xfrm>
          <a:prstGeom prst="rect">
            <a:avLst/>
          </a:prstGeom>
        </p:spPr>
      </p:pic>
      <p:pic>
        <p:nvPicPr>
          <p:cNvPr id="14" name="Picture 13" descr="A picture containing nature, hole, soil&#10;&#10;Description automatically generated">
            <a:extLst>
              <a:ext uri="{FF2B5EF4-FFF2-40B4-BE49-F238E27FC236}">
                <a16:creationId xmlns:a16="http://schemas.microsoft.com/office/drawing/2014/main" id="{C3C031A3-22C3-2639-7F3F-67B334E2DBB0}"/>
              </a:ext>
            </a:extLst>
          </p:cNvPr>
          <p:cNvPicPr>
            <a:picLocks noChangeAspect="1"/>
          </p:cNvPicPr>
          <p:nvPr/>
        </p:nvPicPr>
        <p:blipFill rotWithShape="1">
          <a:blip r:embed="rId7"/>
          <a:srcRect l="151" t="12903" r="-151" b="5069"/>
          <a:stretch/>
        </p:blipFill>
        <p:spPr>
          <a:xfrm>
            <a:off x="9645288" y="4400283"/>
            <a:ext cx="1679655" cy="2210441"/>
          </a:xfrm>
          <a:prstGeom prst="rect">
            <a:avLst/>
          </a:prstGeom>
        </p:spPr>
      </p:pic>
      <p:sp>
        <p:nvSpPr>
          <p:cNvPr id="5" name="Title 1">
            <a:extLst>
              <a:ext uri="{FF2B5EF4-FFF2-40B4-BE49-F238E27FC236}">
                <a16:creationId xmlns:a16="http://schemas.microsoft.com/office/drawing/2014/main" id="{6C4A6D75-7C06-2425-5200-DC2097DC989D}"/>
              </a:ext>
            </a:extLst>
          </p:cNvPr>
          <p:cNvSpPr txBox="1">
            <a:spLocks/>
          </p:cNvSpPr>
          <p:nvPr/>
        </p:nvSpPr>
        <p:spPr>
          <a:xfrm>
            <a:off x="711201" y="190594"/>
            <a:ext cx="5146402" cy="1205517"/>
          </a:xfrm>
          <a:prstGeom prst="rect">
            <a:avLst/>
          </a:prstGeom>
          <a:effectLst>
            <a:outerShdw blurRad="25400" dir="17880000">
              <a:srgbClr val="000000">
                <a:alpha val="46000"/>
              </a:srgbClr>
            </a:outerShdw>
          </a:effectLst>
        </p:spPr>
        <p:txBody>
          <a:bodyPr vert="horz" lIns="91440" tIns="45720" rIns="91440" bIns="45720" rtlCol="0" anchor="b">
            <a:normAutofit fontScale="97500"/>
          </a:bodyPr>
          <a:lstStyle>
            <a:lvl1pPr algn="ctr" defTabSz="457063" rtl="0" eaLnBrk="1" latinLnBrk="0" hangingPunct="1">
              <a:spcBef>
                <a:spcPct val="0"/>
              </a:spcBef>
              <a:buNone/>
              <a:defRPr sz="2399" b="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900" b="1" dirty="0"/>
              <a:t>Who Does What?</a:t>
            </a:r>
            <a:endParaRPr lang="en-US" sz="2100" b="1" dirty="0"/>
          </a:p>
          <a:p>
            <a:r>
              <a:rPr lang="en-US" sz="2300" b="1" dirty="0">
                <a:solidFill>
                  <a:srgbClr val="FFFF00"/>
                </a:solidFill>
              </a:rPr>
              <a:t>El Paso County is responsible for:</a:t>
            </a:r>
          </a:p>
        </p:txBody>
      </p:sp>
      <p:pic>
        <p:nvPicPr>
          <p:cNvPr id="2" name="Picture 1">
            <a:extLst>
              <a:ext uri="{FF2B5EF4-FFF2-40B4-BE49-F238E27FC236}">
                <a16:creationId xmlns:a16="http://schemas.microsoft.com/office/drawing/2014/main" id="{EF26C2C8-109A-1243-9CFD-6B0677EBA2CF}"/>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40000"/>
                    </a14:imgEffect>
                  </a14:imgLayer>
                </a14:imgProps>
              </a:ext>
            </a:extLst>
          </a:blip>
          <a:stretch>
            <a:fillRect/>
          </a:stretch>
        </p:blipFill>
        <p:spPr>
          <a:xfrm>
            <a:off x="8173820" y="1530925"/>
            <a:ext cx="3699885" cy="2790964"/>
          </a:xfrm>
          <a:prstGeom prst="rect">
            <a:avLst/>
          </a:prstGeom>
        </p:spPr>
      </p:pic>
    </p:spTree>
    <p:extLst>
      <p:ext uri="{BB962C8B-B14F-4D97-AF65-F5344CB8AC3E}">
        <p14:creationId xmlns:p14="http://schemas.microsoft.com/office/powerpoint/2010/main" val="45362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43372978-11FE-4814-AC26-BC300187D8C7}"/>
    </a:ext>
  </a:extLst>
</a:theme>
</file>

<file path=ppt/theme/theme2.xml><?xml version="1.0" encoding="utf-8"?>
<a:theme xmlns:a="http://schemas.openxmlformats.org/drawingml/2006/main" name="Office Theme">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C490D3B9BBF654E96513BD377875901" ma:contentTypeVersion="4" ma:contentTypeDescription="Create a new document." ma:contentTypeScope="" ma:versionID="2b7aeb4304104a794326fddb8c321176">
  <xsd:schema xmlns:xsd="http://www.w3.org/2001/XMLSchema" xmlns:xs="http://www.w3.org/2001/XMLSchema" xmlns:p="http://schemas.microsoft.com/office/2006/metadata/properties" xmlns:ns2="64ae8939-8fcc-46c4-b366-de50e09b01d0" targetNamespace="http://schemas.microsoft.com/office/2006/metadata/properties" ma:root="true" ma:fieldsID="ff26856e9515838257ede1032844b7a7" ns2:_="">
    <xsd:import namespace="64ae8939-8fcc-46c4-b366-de50e09b01d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ae8939-8fcc-46c4-b366-de50e09b01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CD7061C-8F7D-486A-B9B8-85E7DAE3BAD9}">
  <ds:schemaRefs>
    <ds:schemaRef ds:uri="http://schemas.microsoft.com/sharepoint/v3/contenttype/forms"/>
  </ds:schemaRefs>
</ds:datastoreItem>
</file>

<file path=customXml/itemProps2.xml><?xml version="1.0" encoding="utf-8"?>
<ds:datastoreItem xmlns:ds="http://schemas.openxmlformats.org/officeDocument/2006/customXml" ds:itemID="{6260C6BF-7EAE-46B3-AFD9-3E1135C020A7}">
  <ds:schemaRefs>
    <ds:schemaRef ds:uri="64ae8939-8fcc-46c4-b366-de50e09b01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CD3CAF6-2FFB-4B18-956A-008D1A947BC2}">
  <ds:schemaRefs>
    <ds:schemaRef ds:uri="64ae8939-8fcc-46c4-b366-de50e09b01d0"/>
    <ds:schemaRef ds:uri="http://schemas.openxmlformats.org/package/2006/metadata/core-properties"/>
    <ds:schemaRef ds:uri="http://schemas.microsoft.com/office/2006/documentManagement/types"/>
    <ds:schemaRef ds:uri="http://purl.org/dc/terms/"/>
    <ds:schemaRef ds:uri="http://purl.org/dc/dcmitype/"/>
    <ds:schemaRef ds:uri="http://purl.org/dc/elements/1.1/"/>
    <ds:schemaRef ds:uri="http://schemas.microsoft.com/office/infopath/2007/PartnerControl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7589</TotalTime>
  <Words>2463</Words>
  <Application>Microsoft Office PowerPoint</Application>
  <PresentationFormat>Custom</PresentationFormat>
  <Paragraphs>486</Paragraphs>
  <Slides>40</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Calisto MT</vt:lpstr>
      <vt:lpstr>Georgia</vt:lpstr>
      <vt:lpstr>Palatino Linotype</vt:lpstr>
      <vt:lpstr>Wingdings</vt:lpstr>
      <vt:lpstr>Wingdings 2</vt:lpstr>
      <vt:lpstr>Slate</vt:lpstr>
      <vt:lpstr>Welcome to the Cathedral Pines Metro District Board’s Third Annual Resident Meeting!</vt:lpstr>
      <vt:lpstr>Agenda</vt:lpstr>
      <vt:lpstr>Metro District Board of Directors 2023-24</vt:lpstr>
      <vt:lpstr>Meeting Ground Rules</vt:lpstr>
      <vt:lpstr>Metro District Board of Directors 2023/24</vt:lpstr>
      <vt:lpstr>The WSDM -  District Management Team</vt:lpstr>
      <vt:lpstr>Who Does What?  Metro District Services Include:</vt:lpstr>
      <vt:lpstr>Who Does What? Homeowners Association Services Include:</vt:lpstr>
      <vt:lpstr>PowerPoint Presentation</vt:lpstr>
      <vt:lpstr>Who Does What? United States Postal Service provides:</vt:lpstr>
      <vt:lpstr>2023 Metro District Accomplishments  </vt:lpstr>
      <vt:lpstr>2024 Metro District Objectives </vt:lpstr>
      <vt:lpstr>Thank you Ecton!</vt:lpstr>
      <vt:lpstr>2023 Metro District Accomplishments  </vt:lpstr>
      <vt:lpstr>2023 Metro District Accomplishments  </vt:lpstr>
      <vt:lpstr>2023 Lodge Community Usage Recap</vt:lpstr>
      <vt:lpstr>2024 Metro District Objectives</vt:lpstr>
      <vt:lpstr>2024 Lodge Bookings Update</vt:lpstr>
      <vt:lpstr>2024 Lodge Bookings Update</vt:lpstr>
      <vt:lpstr>2024 Lodge Bookings Update</vt:lpstr>
      <vt:lpstr>2023 Metro District Accomplishments  </vt:lpstr>
      <vt:lpstr>2024 Metro District Objectives  </vt:lpstr>
      <vt:lpstr>2023 Metro District Accomplishments  </vt:lpstr>
      <vt:lpstr>PowerPoint Presentation</vt:lpstr>
      <vt:lpstr>PowerPoint Presentation</vt:lpstr>
      <vt:lpstr>PowerPoint Presentation</vt:lpstr>
      <vt:lpstr>PowerPoint Presentation</vt:lpstr>
      <vt:lpstr>PowerPoint Presentation</vt:lpstr>
      <vt:lpstr>2024 Metro Board Financial Objectives  </vt:lpstr>
      <vt:lpstr>Long Term Strategic Issues for Our Community</vt:lpstr>
      <vt:lpstr>Status of Irrigation System Update/ Landscaping</vt:lpstr>
      <vt:lpstr>Long Term Strategic Issues for Our Community</vt:lpstr>
      <vt:lpstr>Long Term Strategic Issues for Our Community</vt:lpstr>
      <vt:lpstr>Long Term Strategic Issues for Our Community</vt:lpstr>
      <vt:lpstr>2024 Initiatives</vt:lpstr>
      <vt:lpstr>2024 Initiatives</vt:lpstr>
      <vt:lpstr>Community Feedback on Proposed Initiatives</vt:lpstr>
      <vt:lpstr>Community Feedback on Proposed Initiatives</vt:lpstr>
      <vt:lpstr>Conclusion</vt:lpstr>
      <vt:lpstr>Questions and Answers with our Homeowners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Cathedral Pines Homeowners Association Annual Meeting of the Membership</dc:title>
  <dc:creator>Jamie Adams</dc:creator>
  <cp:lastModifiedBy>Rebecca Harris</cp:lastModifiedBy>
  <cp:revision>127</cp:revision>
  <cp:lastPrinted>2023-02-16T16:48:32Z</cp:lastPrinted>
  <dcterms:created xsi:type="dcterms:W3CDTF">2020-11-03T18:42:53Z</dcterms:created>
  <dcterms:modified xsi:type="dcterms:W3CDTF">2024-02-20T19:32:26Z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0x0101005C490D3B9BBF654E96513BD377875901</vt:lpwstr>
  </property>
</Properties>
</file>