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7" r:id="rId9"/>
    <p:sldId id="268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1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1CFD2-D259-DFE8-8EA1-EABDDEA1C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54E9E-E61F-CBD6-215B-FA96D7D9D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00445-26B5-2F30-DF0E-372A33123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3532-A824-49E8-84C8-C89873CEEC1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03F4D-BC75-2550-14FF-BBC1DE952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6CEF9-24D7-A799-5505-0F176AA40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7D2F-25A6-4822-83B6-10928D6BF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6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8F034-598C-2188-DD8F-F2372A7A1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11ACC-15BC-B165-D428-A4760FC1C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7BA14-359C-4B70-1633-7DDC98B5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3532-A824-49E8-84C8-C89873CEEC1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530C0-8F5C-C9E4-47BC-D73127282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A88DB-3230-5EE1-D98A-64B0C6D34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7D2F-25A6-4822-83B6-10928D6BF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1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178C64-E7A5-A72E-858F-E60D134411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33F2F2-B40F-46D1-AE03-BCBABAABD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6C939-7865-21E0-418B-1E9746BE9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3532-A824-49E8-84C8-C89873CEEC1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9D1D5-BE0D-165D-AD25-7268E436B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26386-4642-CA3D-CA41-B0479153C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7D2F-25A6-4822-83B6-10928D6BF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3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CF8E8-BC0F-E519-C2DA-D24617B7A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16526-87E2-F910-329F-84B08A101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D5B72-C4CF-EB0E-52A9-49581E862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3532-A824-49E8-84C8-C89873CEEC1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70E6C-9AB3-8F5D-0537-F092B88EE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399DC-4F60-A73F-002B-22BA6DFDC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7D2F-25A6-4822-83B6-10928D6BF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4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01A8E-EEFA-CA11-D7B0-C71615D6E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180AB-3DFC-AC0A-0E35-B7F7856CD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5E361-1E76-BDA0-F462-2FE43A04E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3532-A824-49E8-84C8-C89873CEEC1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C1370-279C-89FB-84A6-DA76C400F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27E42-68A7-3CC4-F0B9-3A92605E5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7D2F-25A6-4822-83B6-10928D6BF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6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62120-81C1-FF15-B31B-2DC5FD2FF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2037E-7F9C-9A8E-C647-9493E8B57D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7B610-6819-FA12-4F54-665B1CFA7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78C57-6071-F571-EC11-6F6223751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3532-A824-49E8-84C8-C89873CEEC1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EA361-95F2-39EF-3781-3023F80A6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FB1A6-B37E-2F1D-753F-C8949526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7D2F-25A6-4822-83B6-10928D6BF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8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83B5F-D15B-F61E-B712-0C3353F90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D8803-E9B6-4E96-F459-D1E11A317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1EF57-717B-E566-8469-58E410205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2ED14-6121-0BF5-29A1-173977AA0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E1FB8E-A3E7-2838-43C5-85FB0AF5EE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0BB501-3AA5-362C-9E8D-716991DB9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3532-A824-49E8-84C8-C89873CEEC1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1E53D5-86BE-D21B-8FCA-4EBAD5C4B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86A518-2980-98A9-F76E-D0D7908FC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7D2F-25A6-4822-83B6-10928D6BF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6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32293-F9DD-B368-41FA-32D2A23A3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02C9FE-FEEB-8310-C6CA-C7EA55D19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3532-A824-49E8-84C8-C89873CEEC1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B09ADD-763E-62C6-7945-13E6518D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8F5902-E7C6-7F38-789A-1D8DF9229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7D2F-25A6-4822-83B6-10928D6BF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5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99708-17F4-4D22-5B26-E5B14F420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3532-A824-49E8-84C8-C89873CEEC1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A49003-B4A2-1F09-F6E7-8BEC6BA67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2BAAF-3B0E-ED51-FE79-0924B55D3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7D2F-25A6-4822-83B6-10928D6BF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25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CD923-88E4-390A-9BCB-E855F0538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8C39A-AF89-FAAC-59C0-F3F932F54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DFE78-4606-F119-F2B2-A53570202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C79A1-691F-FBE8-16CD-312EFAE69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3532-A824-49E8-84C8-C89873CEEC1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69C59-0CDC-3F5E-5590-004F86E9F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B9960-F3E8-3D05-77F7-C903C2DB1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7D2F-25A6-4822-83B6-10928D6BF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9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47A66-D565-75F7-FEB1-E6A027F0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3B7BCA-4337-68B8-1847-001EEB3C92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D4A71-54CF-81C8-0698-FAB329257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73AC0-D0BB-EEBE-D4D8-48D7A37A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3532-A824-49E8-84C8-C89873CEEC1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7051B-80E7-3AFC-A8AD-3C8DCD6A0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251CE4-CB41-26C9-B2EA-F1B35F8F0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7D2F-25A6-4822-83B6-10928D6BF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1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4615EB-7773-0825-7E82-811CF0543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55C0D-0A27-29FB-8393-CB6DB481E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74DC4-380D-039A-099E-925B50287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E3532-A824-49E8-84C8-C89873CEEC1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9844A-2851-C21B-48BE-92E9106B3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7ED3D-3C74-EE71-C49A-A5C1E9EEF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7D2F-25A6-4822-83B6-10928D6BF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6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476E5-9EEF-0D3E-E936-66B3F3ECC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882" y="287271"/>
            <a:ext cx="10541479" cy="4707802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61191D"/>
                </a:solidFill>
              </a:rPr>
              <a:t>CATHEDRAL PINES METROPOLITAN DISTRICT</a:t>
            </a:r>
            <a:br>
              <a:rPr lang="en-US" sz="4000" b="1" dirty="0">
                <a:solidFill>
                  <a:srgbClr val="61191D"/>
                </a:solidFill>
              </a:rPr>
            </a:br>
            <a:br>
              <a:rPr lang="en-US" sz="4000" dirty="0">
                <a:solidFill>
                  <a:srgbClr val="61191D"/>
                </a:solidFill>
              </a:rPr>
            </a:br>
            <a:r>
              <a:rPr lang="en-US" sz="3600" dirty="0">
                <a:solidFill>
                  <a:srgbClr val="61191D"/>
                </a:solidFill>
              </a:rPr>
              <a:t>ANNUAL TOWN  HALL MEETING </a:t>
            </a:r>
            <a:br>
              <a:rPr lang="en-US" sz="3600" dirty="0">
                <a:solidFill>
                  <a:srgbClr val="61191D"/>
                </a:solidFill>
              </a:rPr>
            </a:br>
            <a:r>
              <a:rPr lang="en-US" sz="3600" dirty="0">
                <a:solidFill>
                  <a:srgbClr val="61191D"/>
                </a:solidFill>
              </a:rPr>
              <a:t>November 21, 2023, at 5:00 pm</a:t>
            </a:r>
            <a:br>
              <a:rPr lang="en-US" sz="4000" dirty="0">
                <a:solidFill>
                  <a:srgbClr val="61191D"/>
                </a:solidFill>
              </a:rPr>
            </a:br>
            <a:endParaRPr lang="en-US" sz="4000" dirty="0">
              <a:solidFill>
                <a:srgbClr val="61191D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C696B0-6563-3846-F6A6-30CE969EA8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5292" y="5282344"/>
            <a:ext cx="4076708" cy="1590742"/>
          </a:xfrm>
        </p:spPr>
        <p:txBody>
          <a:bodyPr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2000" u="sng" dirty="0">
                <a:solidFill>
                  <a:srgbClr val="FFFFFF"/>
                </a:solidFill>
              </a:rPr>
              <a:t>Held In Person at Cathedral Pines Lodge</a:t>
            </a:r>
          </a:p>
          <a:p>
            <a:pPr algn="l">
              <a:spcBef>
                <a:spcPts val="0"/>
              </a:spcBef>
            </a:pPr>
            <a:r>
              <a:rPr lang="en-US" sz="2000" dirty="0">
                <a:solidFill>
                  <a:srgbClr val="FFFFFF"/>
                </a:solidFill>
              </a:rPr>
              <a:t>13975 Milam Road</a:t>
            </a:r>
          </a:p>
          <a:p>
            <a:pPr algn="l">
              <a:spcBef>
                <a:spcPts val="0"/>
              </a:spcBef>
            </a:pPr>
            <a:r>
              <a:rPr lang="en-US" sz="2000" dirty="0">
                <a:solidFill>
                  <a:srgbClr val="FFFFFF"/>
                </a:solidFill>
              </a:rPr>
              <a:t>Colorado Springs, CO 80908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AD555199-B217-8763-196A-46335B324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82" y="5584701"/>
            <a:ext cx="5975927" cy="9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73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3B122-463C-408F-F37F-644323FD7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dirty="0">
                <a:solidFill>
                  <a:srgbClr val="61191D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pic>
        <p:nvPicPr>
          <p:cNvPr id="4" name="Picture 3" descr="A blue and red text on a black background&#10;&#10;Description automatically generated">
            <a:extLst>
              <a:ext uri="{FF2B5EF4-FFF2-40B4-BE49-F238E27FC236}">
                <a16:creationId xmlns:a16="http://schemas.microsoft.com/office/drawing/2014/main" id="{3AACBFAE-3922-BBD7-C359-A10D9D315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859" y="5617272"/>
            <a:ext cx="1929867" cy="102282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2918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F3859A-1F84-40C0-9833-79A6B4B15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249142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solidFill>
                  <a:srgbClr val="61191D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2DBC3-13ED-F597-99B8-CDD30F06C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000" dirty="0"/>
              <a:t>Call to Order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Current Public Infrastructure Projects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Current Bond Status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Review Current Year to Last Month Unaudited Financial Statements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Questions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Adjourn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blue and red text on a black background&#10;&#10;Description automatically generated">
            <a:extLst>
              <a:ext uri="{FF2B5EF4-FFF2-40B4-BE49-F238E27FC236}">
                <a16:creationId xmlns:a16="http://schemas.microsoft.com/office/drawing/2014/main" id="{F4C16906-6FEE-4C0D-8171-9C7685749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859" y="5617272"/>
            <a:ext cx="1929867" cy="102282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50931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69CE33-5E70-A011-2282-903FDF5DC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400"/>
              <a:t>Agenda Item 2)</a:t>
            </a:r>
            <a:br>
              <a:rPr lang="en-US" sz="3400"/>
            </a:br>
            <a:r>
              <a:rPr lang="en-US" sz="3400"/>
              <a:t>Current Public Infrastructure Projects</a:t>
            </a:r>
          </a:p>
        </p:txBody>
      </p:sp>
      <p:sp>
        <p:nvSpPr>
          <p:cNvPr id="5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499A7-346E-E20F-49BB-5327780CE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1500"/>
              <a:t>Currently, the District’s planned Public Infrastructure Projects include finishing the upgrade to the Irrigation system with landscaping the medians along Milam Rd.</a:t>
            </a:r>
          </a:p>
          <a:p>
            <a:pPr lvl="1"/>
            <a:r>
              <a:rPr lang="en-US" sz="1500"/>
              <a:t>The irrigation system has had little to no maintenance since construction in 2006</a:t>
            </a:r>
          </a:p>
          <a:p>
            <a:pPr lvl="1"/>
            <a:r>
              <a:rPr lang="en-US" sz="1500"/>
              <a:t>Landscape to include a hybrid design – fescue grass, rock, walking trail, shrubs, mulch (etc.)</a:t>
            </a:r>
          </a:p>
          <a:p>
            <a:pPr lvl="1"/>
            <a:r>
              <a:rPr lang="en-US" sz="1500"/>
              <a:t>This will cut back on water use and consumption significantly (estimated 70% water savings)</a:t>
            </a:r>
          </a:p>
          <a:p>
            <a:pPr lvl="1"/>
            <a:r>
              <a:rPr lang="en-US" sz="1500"/>
              <a:t>This will repair several leaks in the irrigation system</a:t>
            </a:r>
          </a:p>
          <a:p>
            <a:pPr lvl="1"/>
            <a:endParaRPr lang="en-US" sz="15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898203-D000-F947-9D92-9F89056B93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6" r="2375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624042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10708E-D207-2F35-2D95-38AAE4262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</a:rPr>
              <a:t>Agenda Item 3)</a:t>
            </a:r>
            <a:br>
              <a:rPr lang="en-US" sz="3400" dirty="0">
                <a:solidFill>
                  <a:srgbClr val="FFFFFF"/>
                </a:solidFill>
              </a:rPr>
            </a:br>
            <a:r>
              <a:rPr lang="en-US" sz="3400" dirty="0">
                <a:solidFill>
                  <a:srgbClr val="FFFFFF"/>
                </a:solidFill>
              </a:rPr>
              <a:t>Current Bond and Debt Status</a:t>
            </a:r>
          </a:p>
        </p:txBody>
      </p:sp>
      <p:pic>
        <p:nvPicPr>
          <p:cNvPr id="4" name="Picture 3" descr="A blue and red text on a black background&#10;&#10;Description automatically generated">
            <a:extLst>
              <a:ext uri="{FF2B5EF4-FFF2-40B4-BE49-F238E27FC236}">
                <a16:creationId xmlns:a16="http://schemas.microsoft.com/office/drawing/2014/main" id="{658126D9-9594-9C5A-379C-AFC83219C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716" y="305378"/>
            <a:ext cx="1929867" cy="1022829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7FAB768-4AE2-8A5F-9B06-F35FBCBAF7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0389995"/>
              </p:ext>
            </p:extLst>
          </p:nvPr>
        </p:nvGraphicFramePr>
        <p:xfrm>
          <a:off x="1091002" y="1954443"/>
          <a:ext cx="9893300" cy="763905"/>
        </p:xfrm>
        <a:graphic>
          <a:graphicData uri="http://schemas.openxmlformats.org/drawingml/2006/table">
            <a:tbl>
              <a:tblPr/>
              <a:tblGrid>
                <a:gridCol w="2345736">
                  <a:extLst>
                    <a:ext uri="{9D8B030D-6E8A-4147-A177-3AD203B41FA5}">
                      <a16:colId xmlns:a16="http://schemas.microsoft.com/office/drawing/2014/main" val="2743100127"/>
                    </a:ext>
                  </a:extLst>
                </a:gridCol>
                <a:gridCol w="2320377">
                  <a:extLst>
                    <a:ext uri="{9D8B030D-6E8A-4147-A177-3AD203B41FA5}">
                      <a16:colId xmlns:a16="http://schemas.microsoft.com/office/drawing/2014/main" val="3203682048"/>
                    </a:ext>
                  </a:extLst>
                </a:gridCol>
                <a:gridCol w="1131659">
                  <a:extLst>
                    <a:ext uri="{9D8B030D-6E8A-4147-A177-3AD203B41FA5}">
                      <a16:colId xmlns:a16="http://schemas.microsoft.com/office/drawing/2014/main" val="1867454418"/>
                    </a:ext>
                  </a:extLst>
                </a:gridCol>
                <a:gridCol w="786139">
                  <a:extLst>
                    <a:ext uri="{9D8B030D-6E8A-4147-A177-3AD203B41FA5}">
                      <a16:colId xmlns:a16="http://schemas.microsoft.com/office/drawing/2014/main" val="1250201753"/>
                    </a:ext>
                  </a:extLst>
                </a:gridCol>
                <a:gridCol w="608623">
                  <a:extLst>
                    <a:ext uri="{9D8B030D-6E8A-4147-A177-3AD203B41FA5}">
                      <a16:colId xmlns:a16="http://schemas.microsoft.com/office/drawing/2014/main" val="649784690"/>
                    </a:ext>
                  </a:extLst>
                </a:gridCol>
                <a:gridCol w="608623">
                  <a:extLst>
                    <a:ext uri="{9D8B030D-6E8A-4147-A177-3AD203B41FA5}">
                      <a16:colId xmlns:a16="http://schemas.microsoft.com/office/drawing/2014/main" val="1283884789"/>
                    </a:ext>
                  </a:extLst>
                </a:gridCol>
                <a:gridCol w="608623">
                  <a:extLst>
                    <a:ext uri="{9D8B030D-6E8A-4147-A177-3AD203B41FA5}">
                      <a16:colId xmlns:a16="http://schemas.microsoft.com/office/drawing/2014/main" val="3233670095"/>
                    </a:ext>
                  </a:extLst>
                </a:gridCol>
                <a:gridCol w="1483520">
                  <a:extLst>
                    <a:ext uri="{9D8B030D-6E8A-4147-A177-3AD203B41FA5}">
                      <a16:colId xmlns:a16="http://schemas.microsoft.com/office/drawing/2014/main" val="338747153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Bond Amounts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Lender/Trustee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Interest Rate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Issued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BALANCE AS OF 12/31/2023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2317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Series 2016: $4,660,000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765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Maturity Date: Dec 1, 2046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UMB BANK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4,260,000.00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674211"/>
                  </a:ext>
                </a:extLst>
              </a:tr>
            </a:tbl>
          </a:graphicData>
        </a:graphic>
      </p:graphicFrame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11CEEBD8-8030-B03A-850F-03D24A68D0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767372"/>
              </p:ext>
            </p:extLst>
          </p:nvPr>
        </p:nvGraphicFramePr>
        <p:xfrm>
          <a:off x="1973652" y="2873770"/>
          <a:ext cx="8128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80712093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9034663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Operations &amp; Maintenance Mill Levy</a:t>
                      </a:r>
                    </a:p>
                    <a:p>
                      <a:pPr algn="ctr"/>
                      <a:r>
                        <a:rPr lang="en-US" dirty="0"/>
                        <a:t>19.000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Debt Service Mill Levy</a:t>
                      </a:r>
                    </a:p>
                    <a:p>
                      <a:pPr algn="ctr"/>
                      <a:r>
                        <a:rPr lang="en-US" dirty="0"/>
                        <a:t>19.000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090019"/>
                  </a:ext>
                </a:extLst>
              </a:tr>
            </a:tbl>
          </a:graphicData>
        </a:graphic>
      </p:graphicFrame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403F6B3C-5DF1-9E8F-4CC7-898CB5D3A8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165122"/>
              </p:ext>
            </p:extLst>
          </p:nvPr>
        </p:nvGraphicFramePr>
        <p:xfrm>
          <a:off x="1091002" y="3766595"/>
          <a:ext cx="9893300" cy="219999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946650">
                  <a:extLst>
                    <a:ext uri="{9D8B030D-6E8A-4147-A177-3AD203B41FA5}">
                      <a16:colId xmlns:a16="http://schemas.microsoft.com/office/drawing/2014/main" val="3105066204"/>
                    </a:ext>
                  </a:extLst>
                </a:gridCol>
                <a:gridCol w="4946650">
                  <a:extLst>
                    <a:ext uri="{9D8B030D-6E8A-4147-A177-3AD203B41FA5}">
                      <a16:colId xmlns:a16="http://schemas.microsoft.com/office/drawing/2014/main" val="3529475169"/>
                    </a:ext>
                  </a:extLst>
                </a:gridCol>
              </a:tblGrid>
              <a:tr h="401679">
                <a:tc gridSpan="2">
                  <a:txBody>
                    <a:bodyPr/>
                    <a:lstStyle/>
                    <a:p>
                      <a:r>
                        <a:rPr lang="en-US" dirty="0"/>
                        <a:t>How to Calculate your Property Taxes: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812691"/>
                  </a:ext>
                </a:extLst>
              </a:tr>
              <a:tr h="983009"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Market Value of your home</a:t>
                      </a:r>
                    </a:p>
                    <a:p>
                      <a:r>
                        <a:rPr lang="en-US" sz="1600" dirty="0"/>
                        <a:t>X (times) Residential Assessment Rate (RAR)</a:t>
                      </a:r>
                    </a:p>
                    <a:p>
                      <a:r>
                        <a:rPr lang="en-US" sz="1600" dirty="0"/>
                        <a:t>= Assessed Valuation (AV)</a:t>
                      </a:r>
                    </a:p>
                    <a:p>
                      <a:r>
                        <a:rPr lang="en-US" sz="1600" dirty="0"/>
                        <a:t>AV x (times) Mill Levy Rate</a:t>
                      </a:r>
                    </a:p>
                    <a:p>
                      <a:r>
                        <a:rPr lang="en-US" sz="1600" dirty="0"/>
                        <a:t>÷ (divided by) 1,000</a:t>
                      </a:r>
                    </a:p>
                    <a:p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= Annual Property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/>
                        <a:t>EXAMPLE:</a:t>
                      </a:r>
                    </a:p>
                    <a:p>
                      <a:r>
                        <a:rPr lang="en-US" sz="1600" dirty="0"/>
                        <a:t>Home Value is $500,000</a:t>
                      </a:r>
                    </a:p>
                    <a:p>
                      <a:r>
                        <a:rPr lang="en-US" sz="1600" dirty="0"/>
                        <a:t>$500,000 x 6.765% (current RAR)</a:t>
                      </a:r>
                    </a:p>
                    <a:p>
                      <a:r>
                        <a:rPr lang="en-US" sz="1600" dirty="0"/>
                        <a:t>= 33,825 (AV)</a:t>
                      </a:r>
                    </a:p>
                    <a:p>
                      <a:r>
                        <a:rPr lang="en-US" sz="1600" dirty="0"/>
                        <a:t>33,825 x 38.000 (current mill levy) = 1,285,350</a:t>
                      </a:r>
                    </a:p>
                    <a:p>
                      <a:r>
                        <a:rPr lang="en-US" sz="1600" dirty="0"/>
                        <a:t>÷ 1,000 </a:t>
                      </a:r>
                    </a:p>
                    <a:p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= </a:t>
                      </a:r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$1,285.35/ </a:t>
                      </a:r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year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036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597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72F076-1842-D029-EDD0-AE8EFB629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</a:rPr>
              <a:t>Agenda Item 4)</a:t>
            </a:r>
            <a:br>
              <a:rPr lang="en-US" sz="3400" dirty="0">
                <a:solidFill>
                  <a:srgbClr val="FFFFFF"/>
                </a:solidFill>
              </a:rPr>
            </a:br>
            <a:r>
              <a:rPr lang="en-US" sz="3400" dirty="0">
                <a:solidFill>
                  <a:srgbClr val="FFFFFF"/>
                </a:solidFill>
              </a:rPr>
              <a:t>Unaudited Balance Sheet as of 10-31-2023 (Slide 1 of 2)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71F7248-2191-D6E7-8046-F9AAA66C85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248053"/>
              </p:ext>
            </p:extLst>
          </p:nvPr>
        </p:nvGraphicFramePr>
        <p:xfrm>
          <a:off x="445274" y="1622745"/>
          <a:ext cx="11287378" cy="438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413">
                  <a:extLst>
                    <a:ext uri="{9D8B030D-6E8A-4147-A177-3AD203B41FA5}">
                      <a16:colId xmlns:a16="http://schemas.microsoft.com/office/drawing/2014/main" val="1231700617"/>
                    </a:ext>
                  </a:extLst>
                </a:gridCol>
                <a:gridCol w="666413">
                  <a:extLst>
                    <a:ext uri="{9D8B030D-6E8A-4147-A177-3AD203B41FA5}">
                      <a16:colId xmlns:a16="http://schemas.microsoft.com/office/drawing/2014/main" val="3048568520"/>
                    </a:ext>
                  </a:extLst>
                </a:gridCol>
                <a:gridCol w="666413">
                  <a:extLst>
                    <a:ext uri="{9D8B030D-6E8A-4147-A177-3AD203B41FA5}">
                      <a16:colId xmlns:a16="http://schemas.microsoft.com/office/drawing/2014/main" val="1680718571"/>
                    </a:ext>
                  </a:extLst>
                </a:gridCol>
                <a:gridCol w="666413">
                  <a:extLst>
                    <a:ext uri="{9D8B030D-6E8A-4147-A177-3AD203B41FA5}">
                      <a16:colId xmlns:a16="http://schemas.microsoft.com/office/drawing/2014/main" val="1900167940"/>
                    </a:ext>
                  </a:extLst>
                </a:gridCol>
                <a:gridCol w="666413">
                  <a:extLst>
                    <a:ext uri="{9D8B030D-6E8A-4147-A177-3AD203B41FA5}">
                      <a16:colId xmlns:a16="http://schemas.microsoft.com/office/drawing/2014/main" val="4261121736"/>
                    </a:ext>
                  </a:extLst>
                </a:gridCol>
                <a:gridCol w="5622867">
                  <a:extLst>
                    <a:ext uri="{9D8B030D-6E8A-4147-A177-3AD203B41FA5}">
                      <a16:colId xmlns:a16="http://schemas.microsoft.com/office/drawing/2014/main" val="1005039780"/>
                    </a:ext>
                  </a:extLst>
                </a:gridCol>
                <a:gridCol w="2332446">
                  <a:extLst>
                    <a:ext uri="{9D8B030D-6E8A-4147-A177-3AD203B41FA5}">
                      <a16:colId xmlns:a16="http://schemas.microsoft.com/office/drawing/2014/main" val="254173981"/>
                    </a:ext>
                  </a:extLst>
                </a:gridCol>
              </a:tblGrid>
              <a:tr h="158596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Oct 31, 23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70515017"/>
                  </a:ext>
                </a:extLst>
              </a:tr>
              <a:tr h="650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ASSETS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0277330"/>
                  </a:ext>
                </a:extLst>
              </a:tr>
              <a:tr h="6195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Current Assets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10776407"/>
                  </a:ext>
                </a:extLst>
              </a:tr>
              <a:tr h="6195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Checking/Savings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04635006"/>
                  </a:ext>
                </a:extLst>
              </a:tr>
              <a:tr h="6195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ECB Debt Service Fund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313,320.92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58353365"/>
                  </a:ext>
                </a:extLst>
              </a:tr>
              <a:tr h="6195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ECB General Fund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50502923"/>
                  </a:ext>
                </a:extLst>
              </a:tr>
              <a:tr h="6195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Reserve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50,000.00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11516084"/>
                  </a:ext>
                </a:extLst>
              </a:tr>
              <a:tr h="6505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ECB General Fund - Other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108,828.91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85835886"/>
                  </a:ext>
                </a:extLst>
              </a:tr>
              <a:tr h="6195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ECB General Fund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158,828.91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73703690"/>
                  </a:ext>
                </a:extLst>
              </a:tr>
              <a:tr h="6195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MM - CSafe Bond Fund UMB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0.53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31527182"/>
                  </a:ext>
                </a:extLst>
              </a:tr>
              <a:tr h="6505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1071 · Bill.com Money In Clearing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375.00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4799281"/>
                  </a:ext>
                </a:extLst>
              </a:tr>
              <a:tr h="6195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Checking/Savings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472,525.36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32441269"/>
                  </a:ext>
                </a:extLst>
              </a:tr>
              <a:tr h="6195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Accounts Receivable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4,775.01</a:t>
                      </a:r>
                      <a:endParaRPr lang="en-US" sz="1200" b="0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44119359"/>
                  </a:ext>
                </a:extLst>
              </a:tr>
              <a:tr h="6195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Other Current Assets</a:t>
                      </a:r>
                      <a:endParaRPr lang="en-US" sz="12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90002872"/>
                  </a:ext>
                </a:extLst>
              </a:tr>
              <a:tr h="6195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Prop Tax Rec - Debt Svc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309.08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88835006"/>
                  </a:ext>
                </a:extLst>
              </a:tr>
              <a:tr h="6505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Prop Tax Rec - Gnl Fund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309.09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46275425"/>
                  </a:ext>
                </a:extLst>
              </a:tr>
              <a:tr h="6505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Other Current Assets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618.17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91911058"/>
                  </a:ext>
                </a:extLst>
              </a:tr>
              <a:tr h="6195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Current Assets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477,918.54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33427453"/>
                  </a:ext>
                </a:extLst>
              </a:tr>
              <a:tr h="6195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Fixed Assets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93172506"/>
                  </a:ext>
                </a:extLst>
              </a:tr>
              <a:tr h="6195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Community Center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-235,206.00</a:t>
                      </a:r>
                      <a:endParaRPr lang="en-US" sz="1200" b="0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56847337"/>
                  </a:ext>
                </a:extLst>
              </a:tr>
              <a:tr h="6195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Equipment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11,521.00</a:t>
                      </a:r>
                      <a:endParaRPr lang="en-US" sz="1200" b="0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54560036"/>
                  </a:ext>
                </a:extLst>
              </a:tr>
              <a:tr h="6505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Total Parks, Trails &amp; Monument</a:t>
                      </a:r>
                      <a:endParaRPr lang="en-US" sz="12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1,215,876.88</a:t>
                      </a:r>
                      <a:endParaRPr lang="en-US" sz="1200" b="0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98862595"/>
                  </a:ext>
                </a:extLst>
              </a:tr>
              <a:tr h="6505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Total Fixed Assets</a:t>
                      </a:r>
                      <a:endParaRPr lang="en-US" sz="12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992,191.88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56864126"/>
                  </a:ext>
                </a:extLst>
              </a:tr>
              <a:tr h="4956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ASSETS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1,470,110.42</a:t>
                      </a:r>
                      <a:endParaRPr lang="en-US" sz="12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83167206"/>
                  </a:ext>
                </a:extLst>
              </a:tr>
            </a:tbl>
          </a:graphicData>
        </a:graphic>
      </p:graphicFrame>
      <p:pic>
        <p:nvPicPr>
          <p:cNvPr id="4" name="Picture 3" descr="A blue and red text on a black background&#10;&#10;Description automatically generated">
            <a:extLst>
              <a:ext uri="{FF2B5EF4-FFF2-40B4-BE49-F238E27FC236}">
                <a16:creationId xmlns:a16="http://schemas.microsoft.com/office/drawing/2014/main" id="{6609530B-7B9E-DD0F-E118-EB8ED376D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640" y="5746824"/>
            <a:ext cx="1929867" cy="10228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FILTER" hidden="1">
            <a:extLst>
              <a:ext uri="{FF2B5EF4-FFF2-40B4-BE49-F238E27FC236}">
                <a16:creationId xmlns:a16="http://schemas.microsoft.com/office/drawing/2014/main" id="{F12A2AE7-AB8C-D423-EAC3-7B58D2BE0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800" y="2317750"/>
            <a:ext cx="914400" cy="228600"/>
          </a:xfrm>
          <a:prstGeom prst="rect">
            <a:avLst/>
          </a:prstGeom>
        </p:spPr>
      </p:pic>
      <p:pic>
        <p:nvPicPr>
          <p:cNvPr id="7" name="HEADER" hidden="1">
            <a:extLst>
              <a:ext uri="{FF2B5EF4-FFF2-40B4-BE49-F238E27FC236}">
                <a16:creationId xmlns:a16="http://schemas.microsoft.com/office/drawing/2014/main" id="{E6938FAE-DDB6-8257-8FCF-8E4D0136E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800" y="2317750"/>
            <a:ext cx="9144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0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72F076-1842-D029-EDD0-AE8EFB629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</a:rPr>
              <a:t>Agenda Item 4)</a:t>
            </a:r>
            <a:br>
              <a:rPr lang="en-US" sz="3400" dirty="0">
                <a:solidFill>
                  <a:srgbClr val="FFFFFF"/>
                </a:solidFill>
              </a:rPr>
            </a:br>
            <a:r>
              <a:rPr lang="en-US" sz="3400" dirty="0">
                <a:solidFill>
                  <a:srgbClr val="FFFFFF"/>
                </a:solidFill>
              </a:rPr>
              <a:t>Unaudited Balance Sheet as of 10-31-2023 (Slide 2 of 2)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71F7248-2191-D6E7-8046-F9AAA66C85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260576"/>
              </p:ext>
            </p:extLst>
          </p:nvPr>
        </p:nvGraphicFramePr>
        <p:xfrm>
          <a:off x="459350" y="1328207"/>
          <a:ext cx="11287376" cy="54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413">
                  <a:extLst>
                    <a:ext uri="{9D8B030D-6E8A-4147-A177-3AD203B41FA5}">
                      <a16:colId xmlns:a16="http://schemas.microsoft.com/office/drawing/2014/main" val="1231700617"/>
                    </a:ext>
                  </a:extLst>
                </a:gridCol>
                <a:gridCol w="666413">
                  <a:extLst>
                    <a:ext uri="{9D8B030D-6E8A-4147-A177-3AD203B41FA5}">
                      <a16:colId xmlns:a16="http://schemas.microsoft.com/office/drawing/2014/main" val="3048568520"/>
                    </a:ext>
                  </a:extLst>
                </a:gridCol>
                <a:gridCol w="666413">
                  <a:extLst>
                    <a:ext uri="{9D8B030D-6E8A-4147-A177-3AD203B41FA5}">
                      <a16:colId xmlns:a16="http://schemas.microsoft.com/office/drawing/2014/main" val="1680718571"/>
                    </a:ext>
                  </a:extLst>
                </a:gridCol>
                <a:gridCol w="666413">
                  <a:extLst>
                    <a:ext uri="{9D8B030D-6E8A-4147-A177-3AD203B41FA5}">
                      <a16:colId xmlns:a16="http://schemas.microsoft.com/office/drawing/2014/main" val="1900167940"/>
                    </a:ext>
                  </a:extLst>
                </a:gridCol>
                <a:gridCol w="666413">
                  <a:extLst>
                    <a:ext uri="{9D8B030D-6E8A-4147-A177-3AD203B41FA5}">
                      <a16:colId xmlns:a16="http://schemas.microsoft.com/office/drawing/2014/main" val="4261121736"/>
                    </a:ext>
                  </a:extLst>
                </a:gridCol>
                <a:gridCol w="5622866">
                  <a:extLst>
                    <a:ext uri="{9D8B030D-6E8A-4147-A177-3AD203B41FA5}">
                      <a16:colId xmlns:a16="http://schemas.microsoft.com/office/drawing/2014/main" val="1005039780"/>
                    </a:ext>
                  </a:extLst>
                </a:gridCol>
                <a:gridCol w="2332445">
                  <a:extLst>
                    <a:ext uri="{9D8B030D-6E8A-4147-A177-3AD203B41FA5}">
                      <a16:colId xmlns:a16="http://schemas.microsoft.com/office/drawing/2014/main" val="254173981"/>
                    </a:ext>
                  </a:extLst>
                </a:gridCol>
              </a:tblGrid>
              <a:tr h="175544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Oct 31, 23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70515017"/>
                  </a:ext>
                </a:extLst>
              </a:tr>
              <a:tr h="72001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LIABILITIES &amp; EQUITY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9720621"/>
                  </a:ext>
                </a:extLst>
              </a:tr>
              <a:tr h="6857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Liabilities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87350480"/>
                  </a:ext>
                </a:extLst>
              </a:tr>
              <a:tr h="6857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Current Liabilities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38925950"/>
                  </a:ext>
                </a:extLst>
              </a:tr>
              <a:tr h="6857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Accounts Payable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01773967"/>
                  </a:ext>
                </a:extLst>
              </a:tr>
              <a:tr h="72001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Accounts Payable (A/P)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204,994.63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58228263"/>
                  </a:ext>
                </a:extLst>
              </a:tr>
              <a:tr h="6857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Accounts Payable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204,994.63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17194502"/>
                  </a:ext>
                </a:extLst>
              </a:tr>
              <a:tr h="6857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Other Current Liabilities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95175564"/>
                  </a:ext>
                </a:extLst>
              </a:tr>
              <a:tr h="6857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Accrued Interest - DSvc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17,779.00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78860805"/>
                  </a:ext>
                </a:extLst>
              </a:tr>
              <a:tr h="6857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Deferred Revenue - Lodge Events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25,274.50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7835709"/>
                  </a:ext>
                </a:extLst>
              </a:tr>
              <a:tr h="6857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Deferred Prop Tax - DSvc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309.08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45052831"/>
                  </a:ext>
                </a:extLst>
              </a:tr>
              <a:tr h="6857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Deferred Prop Tax - Gnl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309.09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93143037"/>
                  </a:ext>
                </a:extLst>
              </a:tr>
              <a:tr h="72001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Damage Deposits- Lodge Events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750.00</a:t>
                      </a:r>
                      <a:endParaRPr lang="en-US" sz="1200" b="0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26666534"/>
                  </a:ext>
                </a:extLst>
              </a:tr>
              <a:tr h="72001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Other Current Liabilities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44,421.67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54689580"/>
                  </a:ext>
                </a:extLst>
              </a:tr>
              <a:tr h="6857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Current Liabilities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249,416.30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85548378"/>
                  </a:ext>
                </a:extLst>
              </a:tr>
              <a:tr h="6857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Long Term Liabilities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18227591"/>
                  </a:ext>
                </a:extLst>
              </a:tr>
              <a:tr h="6857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Bond Premium 2016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292,283.34</a:t>
                      </a:r>
                      <a:endParaRPr lang="en-US" sz="1200" b="0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43862562"/>
                  </a:ext>
                </a:extLst>
              </a:tr>
              <a:tr h="72001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Bonds Payable 2016 - Other</a:t>
                      </a:r>
                      <a:endParaRPr lang="en-US" sz="12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4,260,000.00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56224808"/>
                  </a:ext>
                </a:extLst>
              </a:tr>
              <a:tr h="72001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Total Bonds Payable 2016</a:t>
                      </a:r>
                      <a:endParaRPr lang="en-US" sz="12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4,552,283.34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53634619"/>
                  </a:ext>
                </a:extLst>
              </a:tr>
              <a:tr h="72001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Long Term Liabilities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4,552,283.34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49014576"/>
                  </a:ext>
                </a:extLst>
              </a:tr>
              <a:tr h="6857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Liabilities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4,801,699.64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60846954"/>
                  </a:ext>
                </a:extLst>
              </a:tr>
              <a:tr h="6857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Equity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40386724"/>
                  </a:ext>
                </a:extLst>
              </a:tr>
              <a:tr h="6857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Debt Svc / Cap Proj Funds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155,805.00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70304702"/>
                  </a:ext>
                </a:extLst>
              </a:tr>
              <a:tr h="6857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General Fund-Restricted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8,054.00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6987844"/>
                  </a:ext>
                </a:extLst>
              </a:tr>
              <a:tr h="6857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General Fund-Unrestricted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33,873.00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91958811"/>
                  </a:ext>
                </a:extLst>
              </a:tr>
              <a:tr h="6857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Gov't Wide Fund Balance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-3,628,512.79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34813980"/>
                  </a:ext>
                </a:extLst>
              </a:tr>
              <a:tr h="6857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32000 · Retained Earnings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128,371.57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83674805"/>
                  </a:ext>
                </a:extLst>
              </a:tr>
              <a:tr h="72001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Net Income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-29,180.00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91474223"/>
                  </a:ext>
                </a:extLst>
              </a:tr>
              <a:tr h="72001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Equity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-3,331,589.22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27518750"/>
                  </a:ext>
                </a:extLst>
              </a:tr>
              <a:tr h="54857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LIABILITIES &amp; EQUITY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1,470,110.42</a:t>
                      </a:r>
                      <a:endParaRPr lang="en-US" sz="12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29492890"/>
                  </a:ext>
                </a:extLst>
              </a:tr>
            </a:tbl>
          </a:graphicData>
        </a:graphic>
      </p:graphicFrame>
      <p:pic>
        <p:nvPicPr>
          <p:cNvPr id="4" name="Picture 3" descr="A blue and red text on a black background&#10;&#10;Description automatically generated">
            <a:extLst>
              <a:ext uri="{FF2B5EF4-FFF2-40B4-BE49-F238E27FC236}">
                <a16:creationId xmlns:a16="http://schemas.microsoft.com/office/drawing/2014/main" id="{6609530B-7B9E-DD0F-E118-EB8ED376D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104" y="5791778"/>
            <a:ext cx="1929867" cy="10228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FILTER" hidden="1">
            <a:extLst>
              <a:ext uri="{FF2B5EF4-FFF2-40B4-BE49-F238E27FC236}">
                <a16:creationId xmlns:a16="http://schemas.microsoft.com/office/drawing/2014/main" id="{F12A2AE7-AB8C-D423-EAC3-7B58D2BE0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800" y="2317750"/>
            <a:ext cx="914400" cy="228600"/>
          </a:xfrm>
          <a:prstGeom prst="rect">
            <a:avLst/>
          </a:prstGeom>
        </p:spPr>
      </p:pic>
      <p:pic>
        <p:nvPicPr>
          <p:cNvPr id="7" name="HEADER" hidden="1">
            <a:extLst>
              <a:ext uri="{FF2B5EF4-FFF2-40B4-BE49-F238E27FC236}">
                <a16:creationId xmlns:a16="http://schemas.microsoft.com/office/drawing/2014/main" id="{E6938FAE-DDB6-8257-8FCF-8E4D0136E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800" y="2317750"/>
            <a:ext cx="9144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21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72F076-1842-D029-EDD0-AE8EFB629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05" y="1454974"/>
            <a:ext cx="4054414" cy="2599441"/>
          </a:xfrm>
        </p:spPr>
        <p:txBody>
          <a:bodyPr>
            <a:normAutofit fontScale="90000"/>
          </a:bodyPr>
          <a:lstStyle/>
          <a:p>
            <a:pPr algn="ctr" defTabSz="786384"/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Agenda Item 4)</a:t>
            </a:r>
            <a:b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Unaudited Profit &amp; Loss Budget Comparison as of 10-31-2023 </a:t>
            </a:r>
            <a:b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(Slide 1 of 3)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CDF54F7-DAE2-5CBF-1ACA-C1A2940F85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594154"/>
              </p:ext>
            </p:extLst>
          </p:nvPr>
        </p:nvGraphicFramePr>
        <p:xfrm>
          <a:off x="4533112" y="310201"/>
          <a:ext cx="7492110" cy="59784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569">
                  <a:extLst>
                    <a:ext uri="{9D8B030D-6E8A-4147-A177-3AD203B41FA5}">
                      <a16:colId xmlns:a16="http://schemas.microsoft.com/office/drawing/2014/main" val="3292299656"/>
                    </a:ext>
                  </a:extLst>
                </a:gridCol>
                <a:gridCol w="248569">
                  <a:extLst>
                    <a:ext uri="{9D8B030D-6E8A-4147-A177-3AD203B41FA5}">
                      <a16:colId xmlns:a16="http://schemas.microsoft.com/office/drawing/2014/main" val="3895620166"/>
                    </a:ext>
                  </a:extLst>
                </a:gridCol>
                <a:gridCol w="248569">
                  <a:extLst>
                    <a:ext uri="{9D8B030D-6E8A-4147-A177-3AD203B41FA5}">
                      <a16:colId xmlns:a16="http://schemas.microsoft.com/office/drawing/2014/main" val="1973930207"/>
                    </a:ext>
                  </a:extLst>
                </a:gridCol>
                <a:gridCol w="248569">
                  <a:extLst>
                    <a:ext uri="{9D8B030D-6E8A-4147-A177-3AD203B41FA5}">
                      <a16:colId xmlns:a16="http://schemas.microsoft.com/office/drawing/2014/main" val="2617863492"/>
                    </a:ext>
                  </a:extLst>
                </a:gridCol>
                <a:gridCol w="2551749">
                  <a:extLst>
                    <a:ext uri="{9D8B030D-6E8A-4147-A177-3AD203B41FA5}">
                      <a16:colId xmlns:a16="http://schemas.microsoft.com/office/drawing/2014/main" val="313175460"/>
                    </a:ext>
                  </a:extLst>
                </a:gridCol>
                <a:gridCol w="807860">
                  <a:extLst>
                    <a:ext uri="{9D8B030D-6E8A-4147-A177-3AD203B41FA5}">
                      <a16:colId xmlns:a16="http://schemas.microsoft.com/office/drawing/2014/main" val="2123401834"/>
                    </a:ext>
                  </a:extLst>
                </a:gridCol>
                <a:gridCol w="186429">
                  <a:extLst>
                    <a:ext uri="{9D8B030D-6E8A-4147-A177-3AD203B41FA5}">
                      <a16:colId xmlns:a16="http://schemas.microsoft.com/office/drawing/2014/main" val="3458415740"/>
                    </a:ext>
                  </a:extLst>
                </a:gridCol>
                <a:gridCol w="761254">
                  <a:extLst>
                    <a:ext uri="{9D8B030D-6E8A-4147-A177-3AD203B41FA5}">
                      <a16:colId xmlns:a16="http://schemas.microsoft.com/office/drawing/2014/main" val="1942504151"/>
                    </a:ext>
                  </a:extLst>
                </a:gridCol>
                <a:gridCol w="186429">
                  <a:extLst>
                    <a:ext uri="{9D8B030D-6E8A-4147-A177-3AD203B41FA5}">
                      <a16:colId xmlns:a16="http://schemas.microsoft.com/office/drawing/2014/main" val="1224136549"/>
                    </a:ext>
                  </a:extLst>
                </a:gridCol>
                <a:gridCol w="978754">
                  <a:extLst>
                    <a:ext uri="{9D8B030D-6E8A-4147-A177-3AD203B41FA5}">
                      <a16:colId xmlns:a16="http://schemas.microsoft.com/office/drawing/2014/main" val="2970331333"/>
                    </a:ext>
                  </a:extLst>
                </a:gridCol>
                <a:gridCol w="186429">
                  <a:extLst>
                    <a:ext uri="{9D8B030D-6E8A-4147-A177-3AD203B41FA5}">
                      <a16:colId xmlns:a16="http://schemas.microsoft.com/office/drawing/2014/main" val="51484295"/>
                    </a:ext>
                  </a:extLst>
                </a:gridCol>
                <a:gridCol w="838930">
                  <a:extLst>
                    <a:ext uri="{9D8B030D-6E8A-4147-A177-3AD203B41FA5}">
                      <a16:colId xmlns:a16="http://schemas.microsoft.com/office/drawing/2014/main" val="1197762365"/>
                    </a:ext>
                  </a:extLst>
                </a:gridCol>
              </a:tblGrid>
              <a:tr h="284688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Jan - Oct 23</a:t>
                      </a:r>
                      <a:endParaRPr lang="en-US" sz="12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Budget</a:t>
                      </a:r>
                      <a:endParaRPr lang="en-US" sz="12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 Over Budget</a:t>
                      </a:r>
                      <a:endParaRPr lang="en-US" sz="12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% of Budget</a:t>
                      </a:r>
                      <a:endParaRPr lang="en-US" sz="12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46036366"/>
                  </a:ext>
                </a:extLst>
              </a:tr>
              <a:tr h="284688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Ordinary Income/Expense</a:t>
                      </a:r>
                      <a:endParaRPr lang="en-US" sz="12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50130703"/>
                  </a:ext>
                </a:extLst>
              </a:tr>
              <a:tr h="284688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Income</a:t>
                      </a:r>
                      <a:endParaRPr lang="en-US" sz="12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45700059"/>
                  </a:ext>
                </a:extLst>
              </a:tr>
              <a:tr h="284688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Accounts Payable (A/P)- Other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5,466.00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32618742"/>
                  </a:ext>
                </a:extLst>
              </a:tr>
              <a:tr h="284688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1-100 · GF INCOME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02439771"/>
                  </a:ext>
                </a:extLst>
              </a:tr>
              <a:tr h="284688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1-105 · GF Prop Tax Revenue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287,908.91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288,218.00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-309.09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99.89%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31323433"/>
                  </a:ext>
                </a:extLst>
              </a:tr>
              <a:tr h="284688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1-110 · Specific Ownership Taxes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45,096.87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40,351.00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4,745.87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111.76%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2340485"/>
                  </a:ext>
                </a:extLst>
              </a:tr>
              <a:tr h="284688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1-115 · Delinquent Tax and Interest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279.98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72833558"/>
                  </a:ext>
                </a:extLst>
              </a:tr>
              <a:tr h="284688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1-117 · Prior Year Tax &amp; Int Abatement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-327.79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28002171"/>
                  </a:ext>
                </a:extLst>
              </a:tr>
              <a:tr h="284688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1-120 · Rental Income - Lodge Events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43,407.45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115,000.00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-71,592.55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37.75%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44256001"/>
                  </a:ext>
                </a:extLst>
              </a:tr>
              <a:tr h="284688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1-127 · Rental Income - Shed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8,500.00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10,200.00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-1,700.00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83.33%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5566294"/>
                  </a:ext>
                </a:extLst>
              </a:tr>
              <a:tr h="284688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1-140 · FEMA Funds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20,000.00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-20,000.00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33274719"/>
                  </a:ext>
                </a:extLst>
              </a:tr>
              <a:tr h="284688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1-100 · GF INCOME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384,865.42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473,769.00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-88,903.58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81.24%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66864356"/>
                  </a:ext>
                </a:extLst>
              </a:tr>
              <a:tr h="284688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1-180 · CVRF Grant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40,000.00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98642024"/>
                  </a:ext>
                </a:extLst>
              </a:tr>
              <a:tr h="284688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2-100 · DS INCOME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35633963"/>
                  </a:ext>
                </a:extLst>
              </a:tr>
              <a:tr h="284688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2-105 · DS Prop Tax Revenue</a:t>
                      </a:r>
                      <a:endParaRPr lang="fr-FR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287,908.91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288,218.00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-309.09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99.89%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62421787"/>
                  </a:ext>
                </a:extLst>
              </a:tr>
              <a:tr h="284688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2-115 · Delinquent Tax &amp; Interest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279.96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10317119"/>
                  </a:ext>
                </a:extLst>
              </a:tr>
              <a:tr h="284688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2-130 · DS Interest Income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10,279.37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1,500.00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8,779.37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685.29%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37474615"/>
                  </a:ext>
                </a:extLst>
              </a:tr>
              <a:tr h="284688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2-132 · Prior Year Tax &amp; Int Abatement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-327.78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2295598"/>
                  </a:ext>
                </a:extLst>
              </a:tr>
              <a:tr h="284688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2-100 · DS INCOME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298,140.46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289,718.00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8,422.46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102.91%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39008519"/>
                  </a:ext>
                </a:extLst>
              </a:tr>
              <a:tr h="284688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Total Income</a:t>
                      </a:r>
                      <a:endParaRPr lang="en-US" sz="12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728,471.88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763,487.00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-35,015.12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95.41%</a:t>
                      </a:r>
                      <a:endParaRPr lang="en-US" sz="1200" b="0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06873393"/>
                  </a:ext>
                </a:extLst>
              </a:tr>
            </a:tbl>
          </a:graphicData>
        </a:graphic>
      </p:graphicFrame>
      <p:pic>
        <p:nvPicPr>
          <p:cNvPr id="4" name="Picture 3" descr="A blue and red text on a black background&#10;&#10;Description automatically generated">
            <a:extLst>
              <a:ext uri="{FF2B5EF4-FFF2-40B4-BE49-F238E27FC236}">
                <a16:creationId xmlns:a16="http://schemas.microsoft.com/office/drawing/2014/main" id="{6609530B-7B9E-DD0F-E118-EB8ED376D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563" y="5534961"/>
            <a:ext cx="1663799" cy="8818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FILTER" hidden="1">
            <a:extLst>
              <a:ext uri="{FF2B5EF4-FFF2-40B4-BE49-F238E27FC236}">
                <a16:creationId xmlns:a16="http://schemas.microsoft.com/office/drawing/2014/main" id="{F12A2AE7-AB8C-D423-EAC3-7B58D2BE0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324" y="2417995"/>
            <a:ext cx="788333" cy="197083"/>
          </a:xfrm>
          <a:prstGeom prst="rect">
            <a:avLst/>
          </a:prstGeom>
        </p:spPr>
      </p:pic>
      <p:pic>
        <p:nvPicPr>
          <p:cNvPr id="7" name="HEADER" hidden="1">
            <a:extLst>
              <a:ext uri="{FF2B5EF4-FFF2-40B4-BE49-F238E27FC236}">
                <a16:creationId xmlns:a16="http://schemas.microsoft.com/office/drawing/2014/main" id="{E6938FAE-DDB6-8257-8FCF-8E4D0136E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324" y="2417995"/>
            <a:ext cx="788333" cy="197083"/>
          </a:xfrm>
          <a:prstGeom prst="rect">
            <a:avLst/>
          </a:prstGeom>
        </p:spPr>
      </p:pic>
      <p:pic>
        <p:nvPicPr>
          <p:cNvPr id="12" name="FILTER" hidden="1">
            <a:extLst>
              <a:ext uri="{FF2B5EF4-FFF2-40B4-BE49-F238E27FC236}">
                <a16:creationId xmlns:a16="http://schemas.microsoft.com/office/drawing/2014/main" id="{7A8707B5-1153-2629-06D5-4ADCBEF2BE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5658" y="1993718"/>
            <a:ext cx="788333" cy="197083"/>
          </a:xfrm>
          <a:prstGeom prst="rect">
            <a:avLst/>
          </a:prstGeom>
        </p:spPr>
      </p:pic>
      <p:pic>
        <p:nvPicPr>
          <p:cNvPr id="14" name="HEADER" hidden="1">
            <a:extLst>
              <a:ext uri="{FF2B5EF4-FFF2-40B4-BE49-F238E27FC236}">
                <a16:creationId xmlns:a16="http://schemas.microsoft.com/office/drawing/2014/main" id="{123A58B0-3294-E849-1031-DB6C0A549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658" y="1993718"/>
            <a:ext cx="788333" cy="19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72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72F076-1842-D029-EDD0-AE8EFB629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05" y="1454974"/>
            <a:ext cx="4054414" cy="2599441"/>
          </a:xfrm>
        </p:spPr>
        <p:txBody>
          <a:bodyPr>
            <a:normAutofit fontScale="90000"/>
          </a:bodyPr>
          <a:lstStyle/>
          <a:p>
            <a:pPr algn="ctr" defTabSz="786384"/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Agenda Item 4)</a:t>
            </a:r>
            <a:b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Unaudited Profit &amp; Loss Budget Comparison as of 10-31-2023 </a:t>
            </a:r>
            <a:b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(Slide 2 of 3)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 descr="A blue and red text on a black background&#10;&#10;Description automatically generated">
            <a:extLst>
              <a:ext uri="{FF2B5EF4-FFF2-40B4-BE49-F238E27FC236}">
                <a16:creationId xmlns:a16="http://schemas.microsoft.com/office/drawing/2014/main" id="{6609530B-7B9E-DD0F-E118-EB8ED376D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563" y="5534961"/>
            <a:ext cx="1663799" cy="8818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FILTER" hidden="1">
            <a:extLst>
              <a:ext uri="{FF2B5EF4-FFF2-40B4-BE49-F238E27FC236}">
                <a16:creationId xmlns:a16="http://schemas.microsoft.com/office/drawing/2014/main" id="{F12A2AE7-AB8C-D423-EAC3-7B58D2BE0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324" y="2417995"/>
            <a:ext cx="788333" cy="197083"/>
          </a:xfrm>
          <a:prstGeom prst="rect">
            <a:avLst/>
          </a:prstGeom>
        </p:spPr>
      </p:pic>
      <p:pic>
        <p:nvPicPr>
          <p:cNvPr id="7" name="HEADER" hidden="1">
            <a:extLst>
              <a:ext uri="{FF2B5EF4-FFF2-40B4-BE49-F238E27FC236}">
                <a16:creationId xmlns:a16="http://schemas.microsoft.com/office/drawing/2014/main" id="{E6938FAE-DDB6-8257-8FCF-8E4D0136E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324" y="2417995"/>
            <a:ext cx="788333" cy="197083"/>
          </a:xfrm>
          <a:prstGeom prst="rect">
            <a:avLst/>
          </a:prstGeom>
        </p:spPr>
      </p:pic>
      <p:pic>
        <p:nvPicPr>
          <p:cNvPr id="12" name="FILTER" hidden="1">
            <a:extLst>
              <a:ext uri="{FF2B5EF4-FFF2-40B4-BE49-F238E27FC236}">
                <a16:creationId xmlns:a16="http://schemas.microsoft.com/office/drawing/2014/main" id="{7A8707B5-1153-2629-06D5-4ADCBEF2BE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5658" y="1993718"/>
            <a:ext cx="788333" cy="197083"/>
          </a:xfrm>
          <a:prstGeom prst="rect">
            <a:avLst/>
          </a:prstGeom>
        </p:spPr>
      </p:pic>
      <p:pic>
        <p:nvPicPr>
          <p:cNvPr id="14" name="HEADER" hidden="1">
            <a:extLst>
              <a:ext uri="{FF2B5EF4-FFF2-40B4-BE49-F238E27FC236}">
                <a16:creationId xmlns:a16="http://schemas.microsoft.com/office/drawing/2014/main" id="{123A58B0-3294-E849-1031-DB6C0A549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658" y="1993718"/>
            <a:ext cx="788333" cy="19708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915FF1-4B17-07E2-1CB5-C53344514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831E3F75-7A91-E008-99B9-FEED684F7F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3574671"/>
              </p:ext>
            </p:extLst>
          </p:nvPr>
        </p:nvGraphicFramePr>
        <p:xfrm>
          <a:off x="4454646" y="504948"/>
          <a:ext cx="7481976" cy="568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878">
                  <a:extLst>
                    <a:ext uri="{9D8B030D-6E8A-4147-A177-3AD203B41FA5}">
                      <a16:colId xmlns:a16="http://schemas.microsoft.com/office/drawing/2014/main" val="1973930207"/>
                    </a:ext>
                  </a:extLst>
                </a:gridCol>
                <a:gridCol w="265878">
                  <a:extLst>
                    <a:ext uri="{9D8B030D-6E8A-4147-A177-3AD203B41FA5}">
                      <a16:colId xmlns:a16="http://schemas.microsoft.com/office/drawing/2014/main" val="2617863492"/>
                    </a:ext>
                  </a:extLst>
                </a:gridCol>
                <a:gridCol w="2729406">
                  <a:extLst>
                    <a:ext uri="{9D8B030D-6E8A-4147-A177-3AD203B41FA5}">
                      <a16:colId xmlns:a16="http://schemas.microsoft.com/office/drawing/2014/main" val="313175460"/>
                    </a:ext>
                  </a:extLst>
                </a:gridCol>
                <a:gridCol w="864106">
                  <a:extLst>
                    <a:ext uri="{9D8B030D-6E8A-4147-A177-3AD203B41FA5}">
                      <a16:colId xmlns:a16="http://schemas.microsoft.com/office/drawing/2014/main" val="212340183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3458415740"/>
                    </a:ext>
                  </a:extLst>
                </a:gridCol>
                <a:gridCol w="814253">
                  <a:extLst>
                    <a:ext uri="{9D8B030D-6E8A-4147-A177-3AD203B41FA5}">
                      <a16:colId xmlns:a16="http://schemas.microsoft.com/office/drawing/2014/main" val="194250415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1224136549"/>
                    </a:ext>
                  </a:extLst>
                </a:gridCol>
                <a:gridCol w="1046897">
                  <a:extLst>
                    <a:ext uri="{9D8B030D-6E8A-4147-A177-3AD203B41FA5}">
                      <a16:colId xmlns:a16="http://schemas.microsoft.com/office/drawing/2014/main" val="297033133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51484295"/>
                    </a:ext>
                  </a:extLst>
                </a:gridCol>
                <a:gridCol w="897337">
                  <a:extLst>
                    <a:ext uri="{9D8B030D-6E8A-4147-A177-3AD203B41FA5}">
                      <a16:colId xmlns:a16="http://schemas.microsoft.com/office/drawing/2014/main" val="1197762365"/>
                    </a:ext>
                  </a:extLst>
                </a:gridCol>
              </a:tblGrid>
              <a:tr h="236675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Jan - Oct 23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Budget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 Over Budget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% of Budget</a:t>
                      </a:r>
                      <a:endParaRPr lang="en-US" sz="12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46036366"/>
                  </a:ext>
                </a:extLst>
              </a:tr>
              <a:tr h="23667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Expense</a:t>
                      </a:r>
                      <a:endParaRPr lang="en-US" sz="12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36594142"/>
                  </a:ext>
                </a:extLst>
              </a:tr>
              <a:tr h="23667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1-1000 · SERVICES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80800875"/>
                  </a:ext>
                </a:extLst>
              </a:tr>
              <a:tr h="23667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1-1005 · Audit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9,325.00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9,500.00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-175.00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98.16%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24930394"/>
                  </a:ext>
                </a:extLst>
              </a:tr>
              <a:tr h="23667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1-1010 · Management Expense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64,051.50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50,715.00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13,336.50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126.3%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85284015"/>
                  </a:ext>
                </a:extLst>
              </a:tr>
              <a:tr h="23667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1-1015 · Maintenance Management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1,324.40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30,000.00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-28,675.60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4.42%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56425280"/>
                  </a:ext>
                </a:extLst>
              </a:tr>
              <a:tr h="23667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1-1012 · Meeting Expense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717.36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3,000.00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-2,282.64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23.91%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05056812"/>
                  </a:ext>
                </a:extLst>
              </a:tr>
              <a:tr h="23667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1-1020 · Legal Fees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9,587.50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15,000.00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-5,412.50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63.92%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59688414"/>
                  </a:ext>
                </a:extLst>
              </a:tr>
              <a:tr h="23667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1-1000 · SERVICES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85,005.76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108,215.00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-23,209.24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78.55%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60522240"/>
                  </a:ext>
                </a:extLst>
              </a:tr>
              <a:tr h="23667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1-2000 · LODGE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28938560"/>
                  </a:ext>
                </a:extLst>
              </a:tr>
              <a:tr h="23667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1-2001 · Lodge Management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28,062.50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34,500.00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-6,437.50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81.34%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85450845"/>
                  </a:ext>
                </a:extLst>
              </a:tr>
              <a:tr h="23667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1-2005 · Advertising/ Website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13,895.68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5,000.00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8,895.68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277.91%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71104872"/>
                  </a:ext>
                </a:extLst>
              </a:tr>
              <a:tr h="23667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1-2020 · Event Supplies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376.68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4,000.00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-3,623.32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9.42%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7079718"/>
                  </a:ext>
                </a:extLst>
              </a:tr>
              <a:tr h="23667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1-2025 · Cleaning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5,218.20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4,000.00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1,218.20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130.46%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30439142"/>
                  </a:ext>
                </a:extLst>
              </a:tr>
              <a:tr h="23667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1-2030 · Repairs and Maintenance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13,808.19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10,000.00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3,808.19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138.08%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41449341"/>
                  </a:ext>
                </a:extLst>
              </a:tr>
              <a:tr h="23667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1-2035 · Utilities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5,196.46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12,000.00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-6,803.54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43.3%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33123910"/>
                  </a:ext>
                </a:extLst>
              </a:tr>
              <a:tr h="23667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1-2040 · Security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2,153.48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2,500.00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-346.52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86.14%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01942349"/>
                  </a:ext>
                </a:extLst>
              </a:tr>
              <a:tr h="23667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1-2043 · Capital Improvements - O&amp;M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6,783.80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5,000.00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1,783.80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135.68%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29424352"/>
                  </a:ext>
                </a:extLst>
              </a:tr>
              <a:tr h="23667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1-2044 · Landscape Maintenance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5,036.18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12,000.00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-6,963.82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41.97%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75837157"/>
                  </a:ext>
                </a:extLst>
              </a:tr>
              <a:tr h="23667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1-2045 · Snow Removal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7,830.00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10,000.00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-2,170.00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78.3%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37673769"/>
                  </a:ext>
                </a:extLst>
              </a:tr>
              <a:tr h="23667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1-2050 · Trash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1,816.74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2,500.00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-683.26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72.67%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0920306"/>
                  </a:ext>
                </a:extLst>
              </a:tr>
              <a:tr h="23667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1-2055 · Telephone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2,049.90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2,500.00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-450.10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82.0%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65780311"/>
                  </a:ext>
                </a:extLst>
              </a:tr>
              <a:tr h="23667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1-4030 · Lodge Contingency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10,000.00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-10,000.00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66722753"/>
                  </a:ext>
                </a:extLst>
              </a:tr>
              <a:tr h="23667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1-2000 · LODGE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92,227.81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114,000.00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-21,772.19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80.9%</a:t>
                      </a:r>
                      <a:endParaRPr lang="en-US" sz="1200" b="0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91404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914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72F076-1842-D029-EDD0-AE8EFB629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05" y="1454974"/>
            <a:ext cx="4054414" cy="2599441"/>
          </a:xfrm>
        </p:spPr>
        <p:txBody>
          <a:bodyPr>
            <a:normAutofit fontScale="90000"/>
          </a:bodyPr>
          <a:lstStyle/>
          <a:p>
            <a:pPr algn="ctr" defTabSz="786384"/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Agenda Item 4)</a:t>
            </a:r>
            <a:b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Unaudited Profit &amp; Loss Budget Comparison as of 10-31-2023 </a:t>
            </a:r>
            <a:b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(Slide 2 of 3)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 descr="A blue and red text on a black background&#10;&#10;Description automatically generated">
            <a:extLst>
              <a:ext uri="{FF2B5EF4-FFF2-40B4-BE49-F238E27FC236}">
                <a16:creationId xmlns:a16="http://schemas.microsoft.com/office/drawing/2014/main" id="{6609530B-7B9E-DD0F-E118-EB8ED376D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563" y="5534961"/>
            <a:ext cx="1663799" cy="8818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FILTER" hidden="1">
            <a:extLst>
              <a:ext uri="{FF2B5EF4-FFF2-40B4-BE49-F238E27FC236}">
                <a16:creationId xmlns:a16="http://schemas.microsoft.com/office/drawing/2014/main" id="{F12A2AE7-AB8C-D423-EAC3-7B58D2BE0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324" y="2417995"/>
            <a:ext cx="788333" cy="197083"/>
          </a:xfrm>
          <a:prstGeom prst="rect">
            <a:avLst/>
          </a:prstGeom>
        </p:spPr>
      </p:pic>
      <p:pic>
        <p:nvPicPr>
          <p:cNvPr id="7" name="HEADER" hidden="1">
            <a:extLst>
              <a:ext uri="{FF2B5EF4-FFF2-40B4-BE49-F238E27FC236}">
                <a16:creationId xmlns:a16="http://schemas.microsoft.com/office/drawing/2014/main" id="{E6938FAE-DDB6-8257-8FCF-8E4D0136E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324" y="2417995"/>
            <a:ext cx="788333" cy="197083"/>
          </a:xfrm>
          <a:prstGeom prst="rect">
            <a:avLst/>
          </a:prstGeom>
        </p:spPr>
      </p:pic>
      <p:pic>
        <p:nvPicPr>
          <p:cNvPr id="12" name="FILTER" hidden="1">
            <a:extLst>
              <a:ext uri="{FF2B5EF4-FFF2-40B4-BE49-F238E27FC236}">
                <a16:creationId xmlns:a16="http://schemas.microsoft.com/office/drawing/2014/main" id="{7A8707B5-1153-2629-06D5-4ADCBEF2BE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5658" y="1993718"/>
            <a:ext cx="788333" cy="197083"/>
          </a:xfrm>
          <a:prstGeom prst="rect">
            <a:avLst/>
          </a:prstGeom>
        </p:spPr>
      </p:pic>
      <p:pic>
        <p:nvPicPr>
          <p:cNvPr id="14" name="HEADER" hidden="1">
            <a:extLst>
              <a:ext uri="{FF2B5EF4-FFF2-40B4-BE49-F238E27FC236}">
                <a16:creationId xmlns:a16="http://schemas.microsoft.com/office/drawing/2014/main" id="{123A58B0-3294-E849-1031-DB6C0A549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658" y="1993718"/>
            <a:ext cx="788333" cy="19708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915FF1-4B17-07E2-1CB5-C53344514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831E3F75-7A91-E008-99B9-FEED684F7F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4987785"/>
              </p:ext>
            </p:extLst>
          </p:nvPr>
        </p:nvGraphicFramePr>
        <p:xfrm>
          <a:off x="4382219" y="281164"/>
          <a:ext cx="7591244" cy="6135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761">
                  <a:extLst>
                    <a:ext uri="{9D8B030D-6E8A-4147-A177-3AD203B41FA5}">
                      <a16:colId xmlns:a16="http://schemas.microsoft.com/office/drawing/2014/main" val="1973930207"/>
                    </a:ext>
                  </a:extLst>
                </a:gridCol>
                <a:gridCol w="269761">
                  <a:extLst>
                    <a:ext uri="{9D8B030D-6E8A-4147-A177-3AD203B41FA5}">
                      <a16:colId xmlns:a16="http://schemas.microsoft.com/office/drawing/2014/main" val="2617863492"/>
                    </a:ext>
                  </a:extLst>
                </a:gridCol>
                <a:gridCol w="2769267">
                  <a:extLst>
                    <a:ext uri="{9D8B030D-6E8A-4147-A177-3AD203B41FA5}">
                      <a16:colId xmlns:a16="http://schemas.microsoft.com/office/drawing/2014/main" val="313175460"/>
                    </a:ext>
                  </a:extLst>
                </a:gridCol>
                <a:gridCol w="876725">
                  <a:extLst>
                    <a:ext uri="{9D8B030D-6E8A-4147-A177-3AD203B41FA5}">
                      <a16:colId xmlns:a16="http://schemas.microsoft.com/office/drawing/2014/main" val="2123401834"/>
                    </a:ext>
                  </a:extLst>
                </a:gridCol>
                <a:gridCol w="202319">
                  <a:extLst>
                    <a:ext uri="{9D8B030D-6E8A-4147-A177-3AD203B41FA5}">
                      <a16:colId xmlns:a16="http://schemas.microsoft.com/office/drawing/2014/main" val="3458415740"/>
                    </a:ext>
                  </a:extLst>
                </a:gridCol>
                <a:gridCol w="826145">
                  <a:extLst>
                    <a:ext uri="{9D8B030D-6E8A-4147-A177-3AD203B41FA5}">
                      <a16:colId xmlns:a16="http://schemas.microsoft.com/office/drawing/2014/main" val="1942504151"/>
                    </a:ext>
                  </a:extLst>
                </a:gridCol>
                <a:gridCol w="202319">
                  <a:extLst>
                    <a:ext uri="{9D8B030D-6E8A-4147-A177-3AD203B41FA5}">
                      <a16:colId xmlns:a16="http://schemas.microsoft.com/office/drawing/2014/main" val="1224136549"/>
                    </a:ext>
                  </a:extLst>
                </a:gridCol>
                <a:gridCol w="1062186">
                  <a:extLst>
                    <a:ext uri="{9D8B030D-6E8A-4147-A177-3AD203B41FA5}">
                      <a16:colId xmlns:a16="http://schemas.microsoft.com/office/drawing/2014/main" val="2970331333"/>
                    </a:ext>
                  </a:extLst>
                </a:gridCol>
                <a:gridCol w="202319">
                  <a:extLst>
                    <a:ext uri="{9D8B030D-6E8A-4147-A177-3AD203B41FA5}">
                      <a16:colId xmlns:a16="http://schemas.microsoft.com/office/drawing/2014/main" val="51484295"/>
                    </a:ext>
                  </a:extLst>
                </a:gridCol>
                <a:gridCol w="910442">
                  <a:extLst>
                    <a:ext uri="{9D8B030D-6E8A-4147-A177-3AD203B41FA5}">
                      <a16:colId xmlns:a16="http://schemas.microsoft.com/office/drawing/2014/main" val="1197762365"/>
                    </a:ext>
                  </a:extLst>
                </a:gridCol>
              </a:tblGrid>
              <a:tr h="235985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Jan - Oct 23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Budget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 Over Budget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% of Budget</a:t>
                      </a:r>
                      <a:endParaRPr lang="en-US" sz="12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46036366"/>
                  </a:ext>
                </a:extLst>
              </a:tr>
              <a:tr h="2359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Expense (</a:t>
                      </a:r>
                      <a:r>
                        <a:rPr lang="en-US" sz="1200" b="1" u="none" strike="noStrike" dirty="0" err="1">
                          <a:effectLst/>
                        </a:rPr>
                        <a:t>Con’t</a:t>
                      </a:r>
                      <a:r>
                        <a:rPr lang="en-US" sz="1200" b="1" u="none" strike="noStrike" dirty="0">
                          <a:effectLst/>
                        </a:rPr>
                        <a:t>.)</a:t>
                      </a:r>
                      <a:endParaRPr lang="en-US" sz="12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36594142"/>
                  </a:ext>
                </a:extLst>
              </a:tr>
              <a:tr h="23598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1-3000 · GF EXPENSES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31380168"/>
                  </a:ext>
                </a:extLst>
              </a:tr>
              <a:tr h="23598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1-3002 · License &amp; Fees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740.30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55572838"/>
                  </a:ext>
                </a:extLst>
              </a:tr>
              <a:tr h="23598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1-3005 · Landscape Maintenance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45,705.38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50,000.00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-4,294.62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91.41%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35121045"/>
                  </a:ext>
                </a:extLst>
              </a:tr>
              <a:tr h="23598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1-3008 · Landscape Upgrade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262,262.14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200,000.00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62,262.14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131.13%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60133024"/>
                  </a:ext>
                </a:extLst>
              </a:tr>
              <a:tr h="23598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1-3010 · Repair &amp; Maintenance - O&amp;M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4,620.39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30,000.00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-25,379.61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15.4%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23138440"/>
                  </a:ext>
                </a:extLst>
              </a:tr>
              <a:tr h="23598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1-3015 · Snow Removal - O&amp;M</a:t>
                      </a:r>
                      <a:endParaRPr lang="en-US" sz="12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8,075.00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10,000.00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-1,925.00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80.75%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69432976"/>
                  </a:ext>
                </a:extLst>
              </a:tr>
              <a:tr h="23598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1-3020 · Utilities - O&amp;M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18,848.50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15,000.00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3,848.50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125.66%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19834225"/>
                  </a:ext>
                </a:extLst>
              </a:tr>
              <a:tr h="23598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1-3025 · Infrastructure Replacement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10,000.00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-10,000.00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45815803"/>
                  </a:ext>
                </a:extLst>
              </a:tr>
              <a:tr h="23598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1-3030 · Election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16,554.85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25,000.00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-8,445.15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66.22%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01328185"/>
                  </a:ext>
                </a:extLst>
              </a:tr>
              <a:tr h="23598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1-3035 · GF - Contingency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10,000.00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-10,000.00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56726832"/>
                  </a:ext>
                </a:extLst>
              </a:tr>
              <a:tr h="23598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1-3000 · GF EXPENSES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356,806.56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350,000.00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6,806.56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101.95%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04701517"/>
                  </a:ext>
                </a:extLst>
              </a:tr>
              <a:tr h="23598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1-4000 · OTHER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16655328"/>
                  </a:ext>
                </a:extLst>
              </a:tr>
              <a:tr h="23598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1-4010 · Insurance/ Fees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495.00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12,500.00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-12,005.00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3.96%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12252406"/>
                  </a:ext>
                </a:extLst>
              </a:tr>
              <a:tr h="23598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1-4015 · Office Expenses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721.05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1,500.00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-778.95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48.07%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18744183"/>
                  </a:ext>
                </a:extLst>
              </a:tr>
              <a:tr h="23598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1-4020 · Collection Fee GF(Treasurer)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4,322.86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4,323.27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-0.41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99.99%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31732180"/>
                  </a:ext>
                </a:extLst>
              </a:tr>
              <a:tr h="23598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1-4000 · OTHER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5,538.91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18,323.27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-12,784.36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30.23%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15792428"/>
                  </a:ext>
                </a:extLst>
              </a:tr>
              <a:tr h="23598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2-1000 · DS EXPENSES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12919042"/>
                  </a:ext>
                </a:extLst>
              </a:tr>
              <a:tr h="23598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2-1005 · Trustee Fees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-400.00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50.0%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23284747"/>
                  </a:ext>
                </a:extLst>
              </a:tr>
              <a:tr h="23598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2-1010 · Collection Fee DS (Treasurer)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4,322.84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4,323.00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-0.16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100.0%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35471732"/>
                  </a:ext>
                </a:extLst>
              </a:tr>
              <a:tr h="23598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2-1015 · Bond Principal Pmts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75,000.00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-75,000.00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98121845"/>
                  </a:ext>
                </a:extLst>
              </a:tr>
              <a:tr h="23598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2-1030 · Interest Expense DS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213,350.00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213,350.00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100.0%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42244122"/>
                  </a:ext>
                </a:extLst>
              </a:tr>
              <a:tr h="23598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2-1035 · DS - Contingency</a:t>
                      </a:r>
                      <a:endParaRPr lang="en-US" sz="12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5,000.00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-5,000.00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69124063"/>
                  </a:ext>
                </a:extLst>
              </a:tr>
              <a:tr h="23598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2-1000 · DS EXPENSES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218,072.84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298,473.00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-80,400.16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73.06%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98860249"/>
                  </a:ext>
                </a:extLst>
              </a:tr>
              <a:tr h="2359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Total Expense</a:t>
                      </a:r>
                      <a:endParaRPr lang="en-US" sz="12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757,651.88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889,011.27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-131,359.39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85.22%</a:t>
                      </a:r>
                      <a:endParaRPr lang="en-US" sz="12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9301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303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1F3864"/>
      </a:accent2>
      <a:accent3>
        <a:srgbClr val="A5A5A5"/>
      </a:accent3>
      <a:accent4>
        <a:srgbClr val="800000"/>
      </a:accent4>
      <a:accent5>
        <a:srgbClr val="5B9BD5"/>
      </a:accent5>
      <a:accent6>
        <a:srgbClr val="D9E2F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1271</Words>
  <Application>Microsoft Office PowerPoint</Application>
  <PresentationFormat>Widescreen</PresentationFormat>
  <Paragraphs>441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CATHEDRAL PINES METROPOLITAN DISTRICT  ANNUAL TOWN  HALL MEETING  November 21, 2023, at 5:00 pm </vt:lpstr>
      <vt:lpstr>AGENDA</vt:lpstr>
      <vt:lpstr>Agenda Item 2) Current Public Infrastructure Projects</vt:lpstr>
      <vt:lpstr>Agenda Item 3) Current Bond and Debt Status</vt:lpstr>
      <vt:lpstr>Agenda Item 4) Unaudited Balance Sheet as of 10-31-2023 (Slide 1 of 2)</vt:lpstr>
      <vt:lpstr>Agenda Item 4) Unaudited Balance Sheet as of 10-31-2023 (Slide 2 of 2)</vt:lpstr>
      <vt:lpstr>Agenda Item 4) Unaudited Profit &amp; Loss Budget Comparison as of 10-31-2023  (Slide 1 of 3)</vt:lpstr>
      <vt:lpstr>Agenda Item 4) Unaudited Profit &amp; Loss Budget Comparison as of 10-31-2023  (Slide 2 of 3)</vt:lpstr>
      <vt:lpstr>Agenda Item 4) Unaudited Profit &amp; Loss Budget Comparison as of 10-31-2023  (Slide 2 of 3)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Harris</dc:creator>
  <cp:lastModifiedBy>Rebecca Harris</cp:lastModifiedBy>
  <cp:revision>10</cp:revision>
  <dcterms:created xsi:type="dcterms:W3CDTF">2023-09-20T18:15:53Z</dcterms:created>
  <dcterms:modified xsi:type="dcterms:W3CDTF">2023-11-15T22:15:00Z</dcterms:modified>
</cp:coreProperties>
</file>