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9" r:id="rId2"/>
    <p:sldId id="292" r:id="rId3"/>
    <p:sldId id="291" r:id="rId4"/>
    <p:sldId id="294" r:id="rId5"/>
    <p:sldId id="257" r:id="rId6"/>
    <p:sldId id="258" r:id="rId7"/>
    <p:sldId id="296" r:id="rId8"/>
    <p:sldId id="298" r:id="rId9"/>
    <p:sldId id="299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1 Bold" panose="020B0604020202020204" charset="0"/>
      <p:regular r:id="rId16"/>
    </p:embeddedFont>
    <p:embeddedFont>
      <p:font typeface="Open Sans 2" panose="020B0604020202020204" charset="0"/>
      <p:regular r:id="rId17"/>
    </p:embeddedFont>
    <p:embeddedFont>
      <p:font typeface="Open Sans 2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422" autoAdjust="0"/>
  </p:normalViewPr>
  <p:slideViewPr>
    <p:cSldViewPr>
      <p:cViewPr varScale="1">
        <p:scale>
          <a:sx n="68" d="100"/>
          <a:sy n="68" d="100"/>
        </p:scale>
        <p:origin x="8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14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71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650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70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684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555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5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74FA-63F5-4ECB-8BC5-DE407B0BADC4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AF82-8148-4C80-AA66-8ED53699DEBF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5E66-9CAF-4C84-8112-05613BDB15EB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CD3E-8B0D-4FCF-B9CB-1633DB1DE015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C8A9-C257-4D45-A737-16FBC45AD172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3921-4621-4A51-8DDE-78971545095F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6A78-6FC9-4A6A-BA06-0C61C942C760}" type="datetime1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72ED-3CF3-4819-9EA7-A5693C7D62A4}" type="datetime1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F652-D3E1-49A6-A426-5DCCF272745A}" type="datetime1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BA5A-5C2A-4999-A5EA-FF4E5103F3E8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838F-8840-4E35-8AB3-489AD65465DE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157D7-9452-411B-A4F0-51433000602B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45041"/>
            <a:ext cx="18288000" cy="8183135"/>
            <a:chOff x="0" y="0"/>
            <a:chExt cx="6186311" cy="27681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768122"/>
            </a:xfrm>
            <a:custGeom>
              <a:avLst/>
              <a:gdLst/>
              <a:ahLst/>
              <a:cxnLst/>
              <a:rect l="l" t="t" r="r" b="b"/>
              <a:pathLst>
                <a:path w="6186311" h="2768122">
                  <a:moveTo>
                    <a:pt x="0" y="0"/>
                  </a:moveTo>
                  <a:lnTo>
                    <a:pt x="6186311" y="0"/>
                  </a:lnTo>
                  <a:lnTo>
                    <a:pt x="6186311" y="2768122"/>
                  </a:lnTo>
                  <a:lnTo>
                    <a:pt x="0" y="2768122"/>
                  </a:lnTo>
                  <a:close/>
                </a:path>
              </a:pathLst>
            </a:custGeom>
            <a:solidFill>
              <a:srgbClr val="E4E4E4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-93237" y="163895"/>
            <a:ext cx="18288000" cy="209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1"/>
              </a:lnSpc>
            </a:pPr>
            <a:r>
              <a:rPr lang="en-US" sz="6470" spc="323" dirty="0">
                <a:solidFill>
                  <a:srgbClr val="002D5D"/>
                </a:solidFill>
                <a:latin typeface="Open Sans 1 Bold"/>
              </a:rPr>
              <a:t>Budget Presentation</a:t>
            </a:r>
          </a:p>
          <a:p>
            <a:pPr algn="ctr">
              <a:lnSpc>
                <a:spcPts val="8411"/>
              </a:lnSpc>
            </a:pPr>
            <a:endParaRPr lang="en-US" sz="6470" spc="323" dirty="0">
              <a:solidFill>
                <a:srgbClr val="002D5D"/>
              </a:solidFill>
              <a:latin typeface="Open Sans 1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502060" y="9423400"/>
            <a:ext cx="78594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E4E4E4"/>
                </a:solidFill>
                <a:latin typeface="Open Sans 2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9281" y="1236934"/>
            <a:ext cx="17222965" cy="10830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289" lvl="1" algn="ctr">
              <a:lnSpc>
                <a:spcPts val="7071"/>
              </a:lnSpc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Cathedral Pines Metro Board</a:t>
            </a:r>
          </a:p>
          <a:p>
            <a:pPr marL="862579" lvl="1" indent="-431290">
              <a:lnSpc>
                <a:spcPts val="7071"/>
              </a:lnSpc>
              <a:buFont typeface="Arial"/>
              <a:buChar char="•"/>
            </a:pPr>
            <a:endParaRPr lang="en-US" sz="3995" spc="199" dirty="0">
              <a:solidFill>
                <a:srgbClr val="002D5D"/>
              </a:solidFill>
              <a:latin typeface="Open Sans 2 Bold"/>
            </a:endParaRPr>
          </a:p>
          <a:p>
            <a:pPr marL="431289" lvl="1" algn="ctr">
              <a:lnSpc>
                <a:spcPts val="7071"/>
              </a:lnSpc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Review of Expenses and Lodge Expenses in 2022</a:t>
            </a:r>
          </a:p>
          <a:p>
            <a:pPr marL="862579" lvl="1" indent="-431290">
              <a:lnSpc>
                <a:spcPts val="7071"/>
              </a:lnSpc>
              <a:buFont typeface="Arial"/>
              <a:buChar char="•"/>
            </a:pPr>
            <a:endParaRPr lang="en-US" sz="3995" spc="199" dirty="0">
              <a:solidFill>
                <a:srgbClr val="002D5D"/>
              </a:solidFill>
              <a:latin typeface="Open Sans 2 Bold"/>
            </a:endParaRPr>
          </a:p>
          <a:p>
            <a:pPr marL="862579" lvl="1" indent="-431290">
              <a:lnSpc>
                <a:spcPts val="7071"/>
              </a:lnSpc>
              <a:buFont typeface="Arial"/>
              <a:buChar char="•"/>
            </a:pPr>
            <a:r>
              <a:rPr lang="en-US" sz="3995" spc="199" dirty="0" err="1">
                <a:solidFill>
                  <a:srgbClr val="002D5D"/>
                </a:solidFill>
                <a:latin typeface="Open Sans 2 Bold"/>
              </a:rPr>
              <a:t>VenQ</a:t>
            </a: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 Expenses:</a:t>
            </a:r>
          </a:p>
          <a:p>
            <a:pPr marL="1319779" lvl="2" indent="-431290">
              <a:lnSpc>
                <a:spcPts val="7071"/>
              </a:lnSpc>
              <a:buFont typeface="Arial"/>
              <a:buChar char="•"/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Payments made that I approved: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October 19</a:t>
            </a:r>
            <a:r>
              <a:rPr lang="en-US" sz="3995" spc="199" baseline="30000" dirty="0">
                <a:solidFill>
                  <a:srgbClr val="002D5D"/>
                </a:solidFill>
                <a:latin typeface="Open Sans 2 Bold"/>
              </a:rPr>
              <a:t>th  </a:t>
            </a: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$8,806.24 includes $6,000 for August </a:t>
            </a:r>
            <a:r>
              <a:rPr lang="en-US" sz="3995" spc="199" dirty="0" err="1">
                <a:solidFill>
                  <a:srgbClr val="002D5D"/>
                </a:solidFill>
                <a:latin typeface="Open Sans 2 Bold"/>
              </a:rPr>
              <a:t>Mgmt</a:t>
            </a:r>
            <a:endParaRPr lang="en-US" sz="3995" spc="199" dirty="0">
              <a:solidFill>
                <a:srgbClr val="002D5D"/>
              </a:solidFill>
              <a:latin typeface="Open Sans 2 Bold"/>
            </a:endParaRP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August 31</a:t>
            </a:r>
            <a:r>
              <a:rPr lang="en-US" sz="3995" spc="199" baseline="30000" dirty="0">
                <a:solidFill>
                  <a:srgbClr val="002D5D"/>
                </a:solidFill>
                <a:latin typeface="Open Sans 2 Bold"/>
              </a:rPr>
              <a:t>st</a:t>
            </a: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 	$6,256.04 includes $6,000 for July </a:t>
            </a:r>
            <a:r>
              <a:rPr lang="en-US" sz="3995" spc="199" dirty="0" err="1">
                <a:solidFill>
                  <a:srgbClr val="002D5D"/>
                </a:solidFill>
                <a:latin typeface="Open Sans 2 Bold"/>
              </a:rPr>
              <a:t>Mgmt</a:t>
            </a:r>
            <a:endParaRPr lang="en-US" sz="3995" spc="199" dirty="0">
              <a:solidFill>
                <a:srgbClr val="002D5D"/>
              </a:solidFill>
              <a:latin typeface="Open Sans 2 Bold"/>
            </a:endParaRP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August 12</a:t>
            </a:r>
            <a:r>
              <a:rPr lang="en-US" sz="3995" spc="199" baseline="30000" dirty="0">
                <a:solidFill>
                  <a:srgbClr val="002D5D"/>
                </a:solidFill>
                <a:latin typeface="Open Sans 2 Bold"/>
              </a:rPr>
              <a:t>th</a:t>
            </a: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 	$8,542.42 includes $6,000 for ? </a:t>
            </a:r>
            <a:r>
              <a:rPr lang="en-US" sz="3995" spc="199" dirty="0" err="1">
                <a:solidFill>
                  <a:srgbClr val="002D5D"/>
                </a:solidFill>
                <a:latin typeface="Open Sans 2 Bold"/>
              </a:rPr>
              <a:t>Mgmt</a:t>
            </a:r>
            <a:endParaRPr lang="en-US" sz="3995" spc="199" dirty="0">
              <a:solidFill>
                <a:srgbClr val="002D5D"/>
              </a:solidFill>
              <a:latin typeface="Open Sans 2 Bold"/>
            </a:endParaRP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endParaRPr lang="en-US" sz="3995" spc="199" dirty="0">
              <a:solidFill>
                <a:srgbClr val="002D5D"/>
              </a:solidFill>
              <a:latin typeface="Open Sans 2 Bold"/>
            </a:endParaRPr>
          </a:p>
          <a:p>
            <a:pPr marL="862579" lvl="1" indent="-431290">
              <a:lnSpc>
                <a:spcPts val="7071"/>
              </a:lnSpc>
              <a:buFont typeface="Arial"/>
              <a:buChar char="•"/>
            </a:pPr>
            <a:endParaRPr lang="en-US" sz="3995" spc="199" dirty="0">
              <a:solidFill>
                <a:srgbClr val="002D5D"/>
              </a:solidFill>
              <a:latin typeface="Open Sans 2 Bold"/>
            </a:endParaRPr>
          </a:p>
          <a:p>
            <a:pPr marL="862579" lvl="1" indent="-431290">
              <a:lnSpc>
                <a:spcPts val="7071"/>
              </a:lnSpc>
              <a:buFont typeface="Arial"/>
              <a:buChar char="•"/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Ensure best value use of taxpayer dollars</a:t>
            </a:r>
          </a:p>
        </p:txBody>
      </p:sp>
    </p:spTree>
    <p:extLst>
      <p:ext uri="{BB962C8B-B14F-4D97-AF65-F5344CB8AC3E}">
        <p14:creationId xmlns:p14="http://schemas.microsoft.com/office/powerpoint/2010/main" val="31036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45041"/>
            <a:ext cx="18288000" cy="8183135"/>
            <a:chOff x="0" y="0"/>
            <a:chExt cx="6186311" cy="27681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768122"/>
            </a:xfrm>
            <a:custGeom>
              <a:avLst/>
              <a:gdLst/>
              <a:ahLst/>
              <a:cxnLst/>
              <a:rect l="l" t="t" r="r" b="b"/>
              <a:pathLst>
                <a:path w="6186311" h="2768122">
                  <a:moveTo>
                    <a:pt x="0" y="0"/>
                  </a:moveTo>
                  <a:lnTo>
                    <a:pt x="6186311" y="0"/>
                  </a:lnTo>
                  <a:lnTo>
                    <a:pt x="6186311" y="2768122"/>
                  </a:lnTo>
                  <a:lnTo>
                    <a:pt x="0" y="2768122"/>
                  </a:lnTo>
                  <a:close/>
                </a:path>
              </a:pathLst>
            </a:custGeom>
            <a:solidFill>
              <a:srgbClr val="E4E4E4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-93237" y="163895"/>
            <a:ext cx="18288000" cy="209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1"/>
              </a:lnSpc>
            </a:pPr>
            <a:r>
              <a:rPr lang="en-US" sz="6470" spc="323" dirty="0">
                <a:solidFill>
                  <a:srgbClr val="002D5D"/>
                </a:solidFill>
                <a:latin typeface="Open Sans 1 Bold"/>
              </a:rPr>
              <a:t>Budget Presentation</a:t>
            </a:r>
          </a:p>
          <a:p>
            <a:pPr algn="ctr">
              <a:lnSpc>
                <a:spcPts val="8411"/>
              </a:lnSpc>
            </a:pPr>
            <a:endParaRPr lang="en-US" sz="6470" spc="323" dirty="0">
              <a:solidFill>
                <a:srgbClr val="002D5D"/>
              </a:solidFill>
              <a:latin typeface="Open Sans 1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502060" y="9423400"/>
            <a:ext cx="78594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E4E4E4"/>
                </a:solidFill>
                <a:latin typeface="Open Sans 2"/>
              </a:rPr>
              <a:t>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9281" y="1236934"/>
            <a:ext cx="17222965" cy="8970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289" lvl="1" algn="ctr">
              <a:lnSpc>
                <a:spcPts val="7071"/>
              </a:lnSpc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Cathedral Pines Metro Board</a:t>
            </a:r>
          </a:p>
          <a:p>
            <a:pPr marL="862579" lvl="1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 err="1">
                <a:solidFill>
                  <a:srgbClr val="002D5D"/>
                </a:solidFill>
                <a:latin typeface="Open Sans 2 Bold"/>
              </a:rPr>
              <a:t>VenQ</a:t>
            </a: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 Expenses Continued:</a:t>
            </a:r>
          </a:p>
          <a:p>
            <a:pPr marL="1319779" lvl="2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 err="1">
                <a:solidFill>
                  <a:srgbClr val="002D5D"/>
                </a:solidFill>
                <a:latin typeface="Open Sans 2 Bold"/>
              </a:rPr>
              <a:t>VenQ</a:t>
            </a: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 expenses on P&amp;L provided by Walker Schooler: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August 15</a:t>
            </a:r>
            <a:r>
              <a:rPr lang="en-US" sz="2800" spc="199" baseline="30000" dirty="0">
                <a:solidFill>
                  <a:srgbClr val="002D5D"/>
                </a:solidFill>
                <a:latin typeface="Open Sans 2 Bold"/>
              </a:rPr>
              <a:t>th</a:t>
            </a: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	$6,000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July 13</a:t>
            </a:r>
            <a:r>
              <a:rPr lang="en-US" sz="2800" spc="199" baseline="30000" dirty="0">
                <a:solidFill>
                  <a:srgbClr val="002D5D"/>
                </a:solidFill>
                <a:latin typeface="Open Sans 2 Bold"/>
              </a:rPr>
              <a:t>th</a:t>
            </a: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		$6,000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June 1</a:t>
            </a:r>
            <a:r>
              <a:rPr lang="en-US" sz="2800" spc="199" baseline="30000" dirty="0">
                <a:solidFill>
                  <a:srgbClr val="002D5D"/>
                </a:solidFill>
                <a:latin typeface="Open Sans 2 Bold"/>
              </a:rPr>
              <a:t>st</a:t>
            </a: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 		$6,000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May 5</a:t>
            </a:r>
            <a:r>
              <a:rPr lang="en-US" sz="2800" spc="199" baseline="30000" dirty="0">
                <a:solidFill>
                  <a:srgbClr val="002D5D"/>
                </a:solidFill>
                <a:latin typeface="Open Sans 2 Bold"/>
              </a:rPr>
              <a:t>th</a:t>
            </a: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		$6,000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March 28</a:t>
            </a:r>
            <a:r>
              <a:rPr lang="en-US" sz="2800" spc="199" baseline="30000" dirty="0">
                <a:solidFill>
                  <a:srgbClr val="002D5D"/>
                </a:solidFill>
                <a:latin typeface="Open Sans 2 Bold"/>
              </a:rPr>
              <a:t>th</a:t>
            </a: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 	$6,000</a:t>
            </a:r>
          </a:p>
          <a:p>
            <a:pPr marL="862579" lvl="1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Total amounts to </a:t>
            </a:r>
            <a:r>
              <a:rPr lang="en-US" sz="2800" spc="199" dirty="0" err="1">
                <a:solidFill>
                  <a:srgbClr val="002D5D"/>
                </a:solidFill>
                <a:latin typeface="Open Sans 2 Bold"/>
              </a:rPr>
              <a:t>VenQ</a:t>
            </a: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 receiving 8 months of $6,000 payments???</a:t>
            </a:r>
          </a:p>
          <a:p>
            <a:pPr marL="862579" lvl="1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I need a copy of their contract.</a:t>
            </a:r>
          </a:p>
        </p:txBody>
      </p:sp>
    </p:spTree>
    <p:extLst>
      <p:ext uri="{BB962C8B-B14F-4D97-AF65-F5344CB8AC3E}">
        <p14:creationId xmlns:p14="http://schemas.microsoft.com/office/powerpoint/2010/main" val="401937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45041"/>
            <a:ext cx="18288000" cy="8183135"/>
            <a:chOff x="0" y="0"/>
            <a:chExt cx="6186311" cy="27681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768122"/>
            </a:xfrm>
            <a:custGeom>
              <a:avLst/>
              <a:gdLst/>
              <a:ahLst/>
              <a:cxnLst/>
              <a:rect l="l" t="t" r="r" b="b"/>
              <a:pathLst>
                <a:path w="6186311" h="2768122">
                  <a:moveTo>
                    <a:pt x="0" y="0"/>
                  </a:moveTo>
                  <a:lnTo>
                    <a:pt x="6186311" y="0"/>
                  </a:lnTo>
                  <a:lnTo>
                    <a:pt x="6186311" y="2768122"/>
                  </a:lnTo>
                  <a:lnTo>
                    <a:pt x="0" y="2768122"/>
                  </a:lnTo>
                  <a:close/>
                </a:path>
              </a:pathLst>
            </a:custGeom>
            <a:solidFill>
              <a:srgbClr val="E4E4E4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-93237" y="163895"/>
            <a:ext cx="18288000" cy="209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1"/>
              </a:lnSpc>
            </a:pPr>
            <a:r>
              <a:rPr lang="en-US" sz="6470" spc="323" dirty="0">
                <a:solidFill>
                  <a:srgbClr val="002D5D"/>
                </a:solidFill>
                <a:latin typeface="Open Sans 1 Bold"/>
              </a:rPr>
              <a:t>Budget Presentation</a:t>
            </a:r>
          </a:p>
          <a:p>
            <a:pPr algn="ctr">
              <a:lnSpc>
                <a:spcPts val="8411"/>
              </a:lnSpc>
            </a:pPr>
            <a:endParaRPr lang="en-US" sz="6470" spc="323" dirty="0">
              <a:solidFill>
                <a:srgbClr val="002D5D"/>
              </a:solidFill>
              <a:latin typeface="Open Sans 1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502060" y="9423400"/>
            <a:ext cx="78594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E4E4E4"/>
                </a:solidFill>
                <a:latin typeface="Open Sans 2"/>
              </a:rPr>
              <a:t>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9281" y="1236934"/>
            <a:ext cx="17222965" cy="8970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289" lvl="1" algn="ctr">
              <a:lnSpc>
                <a:spcPts val="7071"/>
              </a:lnSpc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Cathedral Pines Metro Board</a:t>
            </a:r>
          </a:p>
          <a:p>
            <a:pPr marL="431289" lvl="1" algn="ctr">
              <a:lnSpc>
                <a:spcPts val="7071"/>
              </a:lnSpc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2022 Lodge Loss</a:t>
            </a:r>
          </a:p>
          <a:p>
            <a:pPr marL="862579" lvl="1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Direct Expenses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 err="1">
                <a:solidFill>
                  <a:srgbClr val="002D5D"/>
                </a:solidFill>
                <a:latin typeface="Open Sans 2 Bold"/>
              </a:rPr>
              <a:t>Hoekman</a:t>
            </a: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 &amp; </a:t>
            </a:r>
            <a:r>
              <a:rPr lang="en-US" sz="2800" spc="199" dirty="0" err="1">
                <a:solidFill>
                  <a:srgbClr val="002D5D"/>
                </a:solidFill>
                <a:latin typeface="Open Sans 2 Bold"/>
              </a:rPr>
              <a:t>VenQ</a:t>
            </a: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				$62,961.78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Advertising </a:t>
            </a:r>
            <a:r>
              <a:rPr lang="en-US" sz="2800" spc="199" dirty="0" err="1">
                <a:solidFill>
                  <a:srgbClr val="002D5D"/>
                </a:solidFill>
                <a:latin typeface="Open Sans 2 Bold"/>
              </a:rPr>
              <a:t>VenQ</a:t>
            </a: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				$3,070.26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Event Supplies				$3,150.81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Cleaning (includes Oct-Dec)		$5,156.91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Repairs and Maintenance		$12,509.39</a:t>
            </a:r>
          </a:p>
          <a:p>
            <a:pPr marL="2234179" lvl="4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Includes Expenses from P&amp;L &amp; from Bills.com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Utilities Annualized			$7,861.21</a:t>
            </a:r>
          </a:p>
        </p:txBody>
      </p:sp>
    </p:spTree>
    <p:extLst>
      <p:ext uri="{BB962C8B-B14F-4D97-AF65-F5344CB8AC3E}">
        <p14:creationId xmlns:p14="http://schemas.microsoft.com/office/powerpoint/2010/main" val="178113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45041"/>
            <a:ext cx="18288000" cy="8183135"/>
            <a:chOff x="0" y="0"/>
            <a:chExt cx="6186311" cy="27681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768122"/>
            </a:xfrm>
            <a:custGeom>
              <a:avLst/>
              <a:gdLst/>
              <a:ahLst/>
              <a:cxnLst/>
              <a:rect l="l" t="t" r="r" b="b"/>
              <a:pathLst>
                <a:path w="6186311" h="2768122">
                  <a:moveTo>
                    <a:pt x="0" y="0"/>
                  </a:moveTo>
                  <a:lnTo>
                    <a:pt x="6186311" y="0"/>
                  </a:lnTo>
                  <a:lnTo>
                    <a:pt x="6186311" y="2768122"/>
                  </a:lnTo>
                  <a:lnTo>
                    <a:pt x="0" y="2768122"/>
                  </a:lnTo>
                  <a:close/>
                </a:path>
              </a:pathLst>
            </a:custGeom>
            <a:solidFill>
              <a:srgbClr val="E4E4E4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-93237" y="163895"/>
            <a:ext cx="18288000" cy="209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1"/>
              </a:lnSpc>
            </a:pPr>
            <a:r>
              <a:rPr lang="en-US" sz="6470" spc="323" dirty="0">
                <a:solidFill>
                  <a:srgbClr val="002D5D"/>
                </a:solidFill>
                <a:latin typeface="Open Sans 1 Bold"/>
              </a:rPr>
              <a:t>Budget Presentation</a:t>
            </a:r>
          </a:p>
          <a:p>
            <a:pPr algn="ctr">
              <a:lnSpc>
                <a:spcPts val="8411"/>
              </a:lnSpc>
            </a:pPr>
            <a:endParaRPr lang="en-US" sz="6470" spc="323" dirty="0">
              <a:solidFill>
                <a:srgbClr val="002D5D"/>
              </a:solidFill>
              <a:latin typeface="Open Sans 1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502060" y="9423400"/>
            <a:ext cx="78594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E4E4E4"/>
                </a:solidFill>
                <a:latin typeface="Open Sans 2"/>
              </a:rPr>
              <a:t>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9281" y="1236934"/>
            <a:ext cx="17222965" cy="9880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289" lvl="1" algn="ctr">
              <a:lnSpc>
                <a:spcPts val="7071"/>
              </a:lnSpc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Cathedral Pines Metro Board</a:t>
            </a:r>
          </a:p>
          <a:p>
            <a:pPr marL="1345689" lvl="3" algn="ctr">
              <a:lnSpc>
                <a:spcPts val="7071"/>
              </a:lnSpc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2022 Lodge Loss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Security Annualized			$2,400.84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Capital Improvements			$26,495.19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Lodge Landscape				$12,128.95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Snow Removal				$4,880.00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Kept expense in place through August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Trash – includes Nov &amp; Dec		$3,684.83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Telephone – Include Nov &amp; Dec	$3,423.02</a:t>
            </a:r>
          </a:p>
          <a:p>
            <a:pPr marL="1776979" lvl="3" indent="-431290">
              <a:lnSpc>
                <a:spcPts val="7071"/>
              </a:lnSpc>
              <a:buFont typeface="Arial"/>
              <a:buChar char="•"/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Total Direct Expenses			$147,723.20</a:t>
            </a:r>
          </a:p>
          <a:p>
            <a:pPr marL="2234179" lvl="4" indent="-431290">
              <a:lnSpc>
                <a:spcPts val="7071"/>
              </a:lnSpc>
              <a:buFont typeface="Arial"/>
              <a:buChar char="•"/>
            </a:pPr>
            <a:endParaRPr lang="en-US" sz="2800" spc="199" dirty="0">
              <a:solidFill>
                <a:srgbClr val="002D5D"/>
              </a:solidFill>
              <a:latin typeface="Open Sans 2 Bold"/>
            </a:endParaRPr>
          </a:p>
        </p:txBody>
      </p:sp>
    </p:spTree>
    <p:extLst>
      <p:ext uri="{BB962C8B-B14F-4D97-AF65-F5344CB8AC3E}">
        <p14:creationId xmlns:p14="http://schemas.microsoft.com/office/powerpoint/2010/main" val="354686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45041"/>
            <a:ext cx="18288000" cy="8183135"/>
            <a:chOff x="0" y="0"/>
            <a:chExt cx="6186311" cy="27681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768122"/>
            </a:xfrm>
            <a:custGeom>
              <a:avLst/>
              <a:gdLst/>
              <a:ahLst/>
              <a:cxnLst/>
              <a:rect l="l" t="t" r="r" b="b"/>
              <a:pathLst>
                <a:path w="6186311" h="2768122">
                  <a:moveTo>
                    <a:pt x="0" y="0"/>
                  </a:moveTo>
                  <a:lnTo>
                    <a:pt x="6186311" y="0"/>
                  </a:lnTo>
                  <a:lnTo>
                    <a:pt x="6186311" y="2768122"/>
                  </a:lnTo>
                  <a:lnTo>
                    <a:pt x="0" y="2768122"/>
                  </a:lnTo>
                  <a:close/>
                </a:path>
              </a:pathLst>
            </a:custGeom>
            <a:solidFill>
              <a:srgbClr val="E4E4E4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-93237" y="163895"/>
            <a:ext cx="18288000" cy="1051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1"/>
              </a:lnSpc>
            </a:pPr>
            <a:r>
              <a:rPr lang="en-US" sz="6470" spc="323" dirty="0">
                <a:solidFill>
                  <a:srgbClr val="002D5D"/>
                </a:solidFill>
                <a:latin typeface="Open Sans 1 Bold"/>
              </a:rPr>
              <a:t>Lodge Discussion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502060" y="9423400"/>
            <a:ext cx="78594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E4E4E4"/>
                </a:solidFill>
                <a:latin typeface="Open Sans 2"/>
              </a:rPr>
              <a:t>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9281" y="1236934"/>
            <a:ext cx="17222965" cy="7188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289" lvl="1" algn="ctr">
              <a:lnSpc>
                <a:spcPts val="7071"/>
              </a:lnSpc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2022 Lodge Loss</a:t>
            </a:r>
          </a:p>
          <a:p>
            <a:pPr marL="431289" lvl="1" algn="ctr">
              <a:lnSpc>
                <a:spcPts val="7071"/>
              </a:lnSpc>
            </a:pPr>
            <a:endParaRPr lang="en-US" sz="3995" spc="199" dirty="0">
              <a:solidFill>
                <a:srgbClr val="002D5D"/>
              </a:solidFill>
              <a:latin typeface="Open Sans 2 Bold"/>
            </a:endParaRPr>
          </a:p>
          <a:p>
            <a:pPr marL="862579" lvl="1" indent="-431290">
              <a:lnSpc>
                <a:spcPts val="7071"/>
              </a:lnSpc>
              <a:buFont typeface="Arial"/>
              <a:buChar char="•"/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According to P&amp;L, Lodge expenses compared to General Fund were 51% of expenditures:</a:t>
            </a:r>
          </a:p>
          <a:p>
            <a:pPr marL="2691379" lvl="5" indent="-431290">
              <a:lnSpc>
                <a:spcPts val="7071"/>
              </a:lnSpc>
              <a:buFont typeface="Arial"/>
              <a:buChar char="•"/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Lodge Expenditures			$103,752.00</a:t>
            </a:r>
          </a:p>
          <a:p>
            <a:pPr marL="2691379" lvl="5" indent="-431290">
              <a:lnSpc>
                <a:spcPts val="7071"/>
              </a:lnSpc>
              <a:buFont typeface="Arial"/>
              <a:buChar char="•"/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General Fund					$97,404.54</a:t>
            </a:r>
          </a:p>
          <a:p>
            <a:pPr marL="2691379" lvl="5" indent="-431290">
              <a:lnSpc>
                <a:spcPts val="7071"/>
              </a:lnSpc>
              <a:buFont typeface="Arial"/>
              <a:buChar char="•"/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Total Expenses				$201,156.60</a:t>
            </a:r>
          </a:p>
          <a:p>
            <a:pPr marL="2234179" lvl="4" indent="-431290">
              <a:lnSpc>
                <a:spcPts val="7071"/>
              </a:lnSpc>
              <a:buFont typeface="Arial"/>
              <a:buChar char="•"/>
            </a:pPr>
            <a:endParaRPr lang="en-US" sz="3995" spc="199" dirty="0">
              <a:solidFill>
                <a:srgbClr val="002D5D"/>
              </a:solidFill>
              <a:latin typeface="Open Sans 2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41342" y="3204987"/>
            <a:ext cx="11605317" cy="38770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-124316" y="153879"/>
            <a:ext cx="18288000" cy="9248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1"/>
              </a:lnSpc>
            </a:pPr>
            <a:r>
              <a:rPr lang="en-US" sz="6470" spc="323" dirty="0">
                <a:solidFill>
                  <a:srgbClr val="002D5D"/>
                </a:solidFill>
                <a:latin typeface="Open Sans 1 Bold"/>
              </a:rPr>
              <a:t>Lodge Discussion</a:t>
            </a:r>
          </a:p>
          <a:p>
            <a:pPr marL="431289" lvl="1" algn="ctr">
              <a:lnSpc>
                <a:spcPts val="7071"/>
              </a:lnSpc>
            </a:pPr>
            <a:r>
              <a:rPr lang="en-US" sz="4000" spc="199" dirty="0">
                <a:solidFill>
                  <a:srgbClr val="002D5D"/>
                </a:solidFill>
                <a:latin typeface="Open Sans 2 Bold"/>
              </a:rPr>
              <a:t>2022 Lodge Loss</a:t>
            </a:r>
          </a:p>
          <a:p>
            <a:pPr marL="862579" lvl="1" indent="-431290">
              <a:lnSpc>
                <a:spcPts val="7071"/>
              </a:lnSpc>
              <a:buFont typeface="Arial"/>
              <a:buChar char="•"/>
            </a:pPr>
            <a:endParaRPr lang="en-US" sz="3995" spc="199" dirty="0">
              <a:solidFill>
                <a:srgbClr val="002D5D"/>
              </a:solidFill>
              <a:latin typeface="Open Sans 2 Bold"/>
            </a:endParaRPr>
          </a:p>
          <a:p>
            <a:pPr marL="862579" lvl="1" indent="-431290">
              <a:lnSpc>
                <a:spcPts val="7071"/>
              </a:lnSpc>
              <a:buFont typeface="Arial"/>
              <a:buChar char="•"/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Overhead Expenditures shared by Lodge and General Fund</a:t>
            </a:r>
          </a:p>
          <a:p>
            <a:pPr marL="2234179" lvl="4" indent="-431290">
              <a:lnSpc>
                <a:spcPts val="7071"/>
              </a:lnSpc>
              <a:buFont typeface="Arial"/>
              <a:buChar char="•"/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Audit								$8,825.00</a:t>
            </a:r>
          </a:p>
          <a:p>
            <a:pPr marL="2234179" lvl="4" indent="-431290">
              <a:lnSpc>
                <a:spcPts val="7071"/>
              </a:lnSpc>
              <a:buFont typeface="Arial"/>
              <a:buChar char="•"/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Walker Schooler					$44,100.00</a:t>
            </a:r>
          </a:p>
          <a:p>
            <a:pPr marL="2234179" lvl="4" indent="-431290">
              <a:lnSpc>
                <a:spcPts val="7071"/>
              </a:lnSpc>
              <a:buFont typeface="Arial"/>
              <a:buChar char="•"/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Warren Management				$31,620.00</a:t>
            </a:r>
          </a:p>
          <a:p>
            <a:pPr marL="2234179" lvl="4" indent="-431290">
              <a:lnSpc>
                <a:spcPts val="7071"/>
              </a:lnSpc>
              <a:buFont typeface="Arial"/>
              <a:buChar char="•"/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Consulting							$2,295.00</a:t>
            </a:r>
          </a:p>
          <a:p>
            <a:pPr marL="2234179" lvl="4" indent="-431290">
              <a:lnSpc>
                <a:spcPts val="7071"/>
              </a:lnSpc>
              <a:buFont typeface="Arial"/>
              <a:buChar char="•"/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Total Overhead Expenditures	$86,840.00</a:t>
            </a:r>
          </a:p>
          <a:p>
            <a:pPr>
              <a:lnSpc>
                <a:spcPts val="8411"/>
              </a:lnSpc>
            </a:pPr>
            <a:endParaRPr lang="en-US" sz="2400" spc="323" dirty="0">
              <a:solidFill>
                <a:srgbClr val="002D5D"/>
              </a:solidFill>
              <a:latin typeface="Open Sans 1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502060" y="9423400"/>
            <a:ext cx="78594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E4E4E4"/>
                </a:solidFill>
                <a:latin typeface="Open Sans 2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09700"/>
            <a:ext cx="18288000" cy="8183135"/>
            <a:chOff x="0" y="0"/>
            <a:chExt cx="6186311" cy="27681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768122"/>
            </a:xfrm>
            <a:custGeom>
              <a:avLst/>
              <a:gdLst/>
              <a:ahLst/>
              <a:cxnLst/>
              <a:rect l="l" t="t" r="r" b="b"/>
              <a:pathLst>
                <a:path w="6186311" h="2768122">
                  <a:moveTo>
                    <a:pt x="0" y="0"/>
                  </a:moveTo>
                  <a:lnTo>
                    <a:pt x="6186311" y="0"/>
                  </a:lnTo>
                  <a:lnTo>
                    <a:pt x="6186311" y="2768122"/>
                  </a:lnTo>
                  <a:lnTo>
                    <a:pt x="0" y="2768122"/>
                  </a:lnTo>
                  <a:close/>
                </a:path>
              </a:pathLst>
            </a:custGeom>
            <a:solidFill>
              <a:srgbClr val="E4E4E4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-93237" y="163895"/>
            <a:ext cx="18288000" cy="1051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1"/>
              </a:lnSpc>
            </a:pPr>
            <a:r>
              <a:rPr lang="en-US" sz="6470" spc="323" dirty="0">
                <a:solidFill>
                  <a:srgbClr val="002D5D"/>
                </a:solidFill>
                <a:latin typeface="Open Sans 1 Bold"/>
              </a:rPr>
              <a:t>Lodge Discussion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502060" y="9423400"/>
            <a:ext cx="78594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E4E4E4"/>
                </a:solidFill>
                <a:latin typeface="Open Sans 2"/>
              </a:rPr>
              <a:t>7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9281" y="1236934"/>
            <a:ext cx="17222965" cy="9121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1"/>
              </a:lnSpc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2022 Lodge Loss</a:t>
            </a:r>
          </a:p>
          <a:p>
            <a:pPr algn="ctr">
              <a:lnSpc>
                <a:spcPts val="8411"/>
              </a:lnSpc>
            </a:pPr>
            <a:endParaRPr lang="en-US" sz="4000" spc="323" dirty="0">
              <a:solidFill>
                <a:srgbClr val="002D5D"/>
              </a:solidFill>
              <a:latin typeface="Open Sans 1 Bold"/>
            </a:endParaRPr>
          </a:p>
          <a:p>
            <a:pPr marL="857250" indent="-857250">
              <a:lnSpc>
                <a:spcPts val="8411"/>
              </a:lnSpc>
              <a:buFont typeface="Arial" panose="020B0604020202020204" pitchFamily="34" charset="0"/>
              <a:buChar char="•"/>
            </a:pPr>
            <a:r>
              <a:rPr lang="en-US" sz="4000" spc="323" dirty="0">
                <a:solidFill>
                  <a:srgbClr val="002D5D"/>
                </a:solidFill>
                <a:latin typeface="Open Sans 1 Bold"/>
              </a:rPr>
              <a:t>Bond Expenditure:</a:t>
            </a:r>
          </a:p>
          <a:p>
            <a:pPr marL="1314450" lvl="1" indent="-857250">
              <a:lnSpc>
                <a:spcPts val="8411"/>
              </a:lnSpc>
              <a:buFont typeface="Arial" panose="020B0604020202020204" pitchFamily="34" charset="0"/>
              <a:buChar char="•"/>
            </a:pPr>
            <a:r>
              <a:rPr lang="en-US" sz="4000" spc="323" dirty="0">
                <a:solidFill>
                  <a:srgbClr val="002D5D"/>
                </a:solidFill>
                <a:latin typeface="Open Sans 1 Bold"/>
              </a:rPr>
              <a:t>Estimated Portion of Bond to Build Lodge		$1.25 M</a:t>
            </a:r>
          </a:p>
          <a:p>
            <a:pPr marL="1314450" lvl="1" indent="-857250">
              <a:lnSpc>
                <a:spcPts val="8411"/>
              </a:lnSpc>
              <a:buFont typeface="Arial" panose="020B0604020202020204" pitchFamily="34" charset="0"/>
              <a:buChar char="•"/>
            </a:pPr>
            <a:r>
              <a:rPr lang="en-US" sz="4000" spc="323" dirty="0">
                <a:solidFill>
                  <a:srgbClr val="002D5D"/>
                </a:solidFill>
                <a:latin typeface="Open Sans 1 Bold"/>
              </a:rPr>
              <a:t>Bond Outstanding									$4.7 M</a:t>
            </a:r>
          </a:p>
          <a:p>
            <a:pPr marL="1314450" lvl="1" indent="-857250">
              <a:lnSpc>
                <a:spcPts val="8411"/>
              </a:lnSpc>
              <a:buFont typeface="Arial" panose="020B0604020202020204" pitchFamily="34" charset="0"/>
              <a:buChar char="•"/>
            </a:pPr>
            <a:r>
              <a:rPr lang="en-US" sz="4000" spc="323" dirty="0">
                <a:solidFill>
                  <a:srgbClr val="002D5D"/>
                </a:solidFill>
                <a:latin typeface="Open Sans 1 Bold"/>
              </a:rPr>
              <a:t>Percentage of Bond Expenditure Allocated to Lodge</a:t>
            </a:r>
          </a:p>
          <a:p>
            <a:pPr marL="1771650" lvl="2" indent="-857250">
              <a:lnSpc>
                <a:spcPts val="8411"/>
              </a:lnSpc>
              <a:buFont typeface="Arial" panose="020B0604020202020204" pitchFamily="34" charset="0"/>
              <a:buChar char="•"/>
            </a:pPr>
            <a:r>
              <a:rPr lang="en-US" sz="4000" spc="323" dirty="0">
                <a:solidFill>
                  <a:srgbClr val="002D5D"/>
                </a:solidFill>
                <a:latin typeface="Open Sans 1 Bold"/>
              </a:rPr>
              <a:t>$78,052.66</a:t>
            </a:r>
          </a:p>
          <a:p>
            <a:pPr marL="862579" lvl="1" indent="-431290">
              <a:lnSpc>
                <a:spcPts val="7071"/>
              </a:lnSpc>
              <a:buFont typeface="Arial"/>
              <a:buChar char="•"/>
            </a:pPr>
            <a:endParaRPr lang="en-US" sz="3995" spc="199" dirty="0">
              <a:solidFill>
                <a:srgbClr val="002D5D"/>
              </a:solidFill>
              <a:latin typeface="Open Sans 2"/>
            </a:endParaRPr>
          </a:p>
          <a:p>
            <a:pPr algn="just">
              <a:lnSpc>
                <a:spcPts val="5593"/>
              </a:lnSpc>
            </a:pPr>
            <a:r>
              <a:rPr lang="en-US" sz="3995" spc="199" dirty="0">
                <a:solidFill>
                  <a:srgbClr val="002D5D"/>
                </a:solidFill>
                <a:latin typeface="Open Sans 2 Bold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0009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45041"/>
            <a:ext cx="18288000" cy="8183135"/>
            <a:chOff x="0" y="0"/>
            <a:chExt cx="6186311" cy="27681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768122"/>
            </a:xfrm>
            <a:custGeom>
              <a:avLst/>
              <a:gdLst/>
              <a:ahLst/>
              <a:cxnLst/>
              <a:rect l="l" t="t" r="r" b="b"/>
              <a:pathLst>
                <a:path w="6186311" h="2768122">
                  <a:moveTo>
                    <a:pt x="0" y="0"/>
                  </a:moveTo>
                  <a:lnTo>
                    <a:pt x="6186311" y="0"/>
                  </a:lnTo>
                  <a:lnTo>
                    <a:pt x="6186311" y="2768122"/>
                  </a:lnTo>
                  <a:lnTo>
                    <a:pt x="0" y="2768122"/>
                  </a:lnTo>
                  <a:close/>
                </a:path>
              </a:pathLst>
            </a:custGeom>
            <a:solidFill>
              <a:srgbClr val="E4E4E4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-93237" y="163895"/>
            <a:ext cx="18288000" cy="1051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1"/>
              </a:lnSpc>
            </a:pPr>
            <a:r>
              <a:rPr lang="en-US" sz="6470" spc="323" dirty="0">
                <a:solidFill>
                  <a:srgbClr val="002D5D"/>
                </a:solidFill>
                <a:latin typeface="Open Sans 1 Bold"/>
              </a:rPr>
              <a:t>Lodge Discussion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502060" y="9423400"/>
            <a:ext cx="78594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E4E4E4"/>
                </a:solidFill>
                <a:latin typeface="Open Sans 2"/>
              </a:rPr>
              <a:t>8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9281" y="1236934"/>
            <a:ext cx="17222965" cy="8480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1"/>
              </a:lnSpc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2022 Lodge Loss</a:t>
            </a:r>
          </a:p>
          <a:p>
            <a:pPr algn="ctr">
              <a:lnSpc>
                <a:spcPts val="8411"/>
              </a:lnSpc>
            </a:pPr>
            <a:endParaRPr lang="en-US" sz="4000" spc="323" dirty="0">
              <a:solidFill>
                <a:srgbClr val="002D5D"/>
              </a:solidFill>
              <a:latin typeface="Open Sans 1 Bold"/>
            </a:endParaRPr>
          </a:p>
          <a:p>
            <a:pPr marL="857250" indent="-857250">
              <a:lnSpc>
                <a:spcPts val="8411"/>
              </a:lnSpc>
              <a:buFont typeface="Arial" panose="020B0604020202020204" pitchFamily="34" charset="0"/>
              <a:buChar char="•"/>
            </a:pPr>
            <a:r>
              <a:rPr lang="en-US" sz="4000" spc="323" dirty="0">
                <a:solidFill>
                  <a:srgbClr val="002D5D"/>
                </a:solidFill>
                <a:latin typeface="Open Sans 1 Bold"/>
              </a:rPr>
              <a:t>Full Cost of Lodge for 2022:</a:t>
            </a:r>
          </a:p>
          <a:p>
            <a:pPr marL="2686050" lvl="4" indent="-857250">
              <a:lnSpc>
                <a:spcPts val="8411"/>
              </a:lnSpc>
              <a:buFont typeface="Arial" panose="020B0604020202020204" pitchFamily="34" charset="0"/>
              <a:buChar char="•"/>
            </a:pPr>
            <a:r>
              <a:rPr lang="en-US" sz="4000" spc="323" dirty="0">
                <a:solidFill>
                  <a:srgbClr val="002D5D"/>
                </a:solidFill>
                <a:latin typeface="Open Sans 1 Bold"/>
              </a:rPr>
              <a:t>$270,064.26</a:t>
            </a:r>
          </a:p>
          <a:p>
            <a:pPr marL="1314450" lvl="1" indent="-857250">
              <a:lnSpc>
                <a:spcPts val="8411"/>
              </a:lnSpc>
              <a:buFont typeface="Arial" panose="020B0604020202020204" pitchFamily="34" charset="0"/>
              <a:buChar char="•"/>
            </a:pPr>
            <a:r>
              <a:rPr lang="en-US" sz="4000" spc="323" dirty="0">
                <a:solidFill>
                  <a:srgbClr val="002D5D"/>
                </a:solidFill>
                <a:latin typeface="Open Sans 1 Bold"/>
              </a:rPr>
              <a:t>Lodge Income for 2022 per P&amp;L &amp; Bills.com</a:t>
            </a:r>
          </a:p>
          <a:p>
            <a:pPr marL="2228850" lvl="3" indent="-857250">
              <a:lnSpc>
                <a:spcPts val="8411"/>
              </a:lnSpc>
              <a:buFont typeface="Arial" panose="020B0604020202020204" pitchFamily="34" charset="0"/>
              <a:buChar char="•"/>
            </a:pPr>
            <a:r>
              <a:rPr lang="en-US" sz="4000" spc="323" dirty="0">
                <a:solidFill>
                  <a:srgbClr val="002D5D"/>
                </a:solidFill>
                <a:latin typeface="Open Sans 1 Bold"/>
              </a:rPr>
              <a:t>$47,100</a:t>
            </a:r>
          </a:p>
          <a:p>
            <a:pPr marL="1314450" lvl="1" indent="-857250">
              <a:lnSpc>
                <a:spcPts val="8411"/>
              </a:lnSpc>
              <a:buFont typeface="Arial" panose="020B0604020202020204" pitchFamily="34" charset="0"/>
              <a:buChar char="•"/>
            </a:pPr>
            <a:r>
              <a:rPr lang="en-US" sz="4000" spc="323" dirty="0">
                <a:solidFill>
                  <a:srgbClr val="002D5D"/>
                </a:solidFill>
                <a:latin typeface="Open Sans 1 Bold"/>
              </a:rPr>
              <a:t>Lodge Loss in 2022:</a:t>
            </a:r>
          </a:p>
          <a:p>
            <a:pPr marL="2228850" lvl="3" indent="-857250">
              <a:lnSpc>
                <a:spcPts val="8411"/>
              </a:lnSpc>
              <a:buFont typeface="Arial" panose="020B0604020202020204" pitchFamily="34" charset="0"/>
              <a:buChar char="•"/>
            </a:pPr>
            <a:r>
              <a:rPr lang="en-US" sz="4000" spc="323" dirty="0">
                <a:solidFill>
                  <a:srgbClr val="002D5D"/>
                </a:solidFill>
                <a:latin typeface="Open Sans 1 Bold"/>
              </a:rPr>
              <a:t>$222,964</a:t>
            </a:r>
          </a:p>
        </p:txBody>
      </p:sp>
    </p:spTree>
    <p:extLst>
      <p:ext uri="{BB962C8B-B14F-4D97-AF65-F5344CB8AC3E}">
        <p14:creationId xmlns:p14="http://schemas.microsoft.com/office/powerpoint/2010/main" val="377798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5244" y="1273862"/>
            <a:ext cx="18288000" cy="8183135"/>
            <a:chOff x="0" y="0"/>
            <a:chExt cx="6186311" cy="27681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768122"/>
            </a:xfrm>
            <a:custGeom>
              <a:avLst/>
              <a:gdLst/>
              <a:ahLst/>
              <a:cxnLst/>
              <a:rect l="l" t="t" r="r" b="b"/>
              <a:pathLst>
                <a:path w="6186311" h="2768122">
                  <a:moveTo>
                    <a:pt x="0" y="0"/>
                  </a:moveTo>
                  <a:lnTo>
                    <a:pt x="6186311" y="0"/>
                  </a:lnTo>
                  <a:lnTo>
                    <a:pt x="6186311" y="2768122"/>
                  </a:lnTo>
                  <a:lnTo>
                    <a:pt x="0" y="2768122"/>
                  </a:lnTo>
                  <a:close/>
                </a:path>
              </a:pathLst>
            </a:custGeom>
            <a:solidFill>
              <a:srgbClr val="E4E4E4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-93237" y="163895"/>
            <a:ext cx="18288000" cy="1051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1"/>
              </a:lnSpc>
            </a:pPr>
            <a:r>
              <a:rPr lang="en-US" sz="6470" spc="323" dirty="0">
                <a:solidFill>
                  <a:srgbClr val="002D5D"/>
                </a:solidFill>
                <a:latin typeface="Open Sans 1 Bold"/>
              </a:rPr>
              <a:t>Lodge Discussion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502060" y="9423400"/>
            <a:ext cx="78594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E4E4E4"/>
                </a:solidFill>
                <a:latin typeface="Open Sans 2"/>
              </a:rPr>
              <a:t>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9281" y="1236934"/>
            <a:ext cx="17222965" cy="8480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1"/>
              </a:lnSpc>
            </a:pPr>
            <a:r>
              <a:rPr lang="en-US" sz="2800" spc="199" dirty="0">
                <a:solidFill>
                  <a:srgbClr val="002D5D"/>
                </a:solidFill>
                <a:latin typeface="Open Sans 2 Bold"/>
              </a:rPr>
              <a:t>2022 Lodge Loss</a:t>
            </a:r>
          </a:p>
          <a:p>
            <a:pPr marL="857250" indent="-857250">
              <a:lnSpc>
                <a:spcPts val="8411"/>
              </a:lnSpc>
              <a:buFont typeface="Arial" panose="020B0604020202020204" pitchFamily="34" charset="0"/>
              <a:buChar char="•"/>
            </a:pPr>
            <a:r>
              <a:rPr lang="en-US" sz="4000" spc="323" dirty="0">
                <a:solidFill>
                  <a:srgbClr val="002D5D"/>
                </a:solidFill>
                <a:latin typeface="Open Sans 1 Bold"/>
              </a:rPr>
              <a:t>Average Lodge Revenue 2008-2022:</a:t>
            </a:r>
          </a:p>
          <a:p>
            <a:pPr marL="2686050" lvl="4" indent="-857250">
              <a:lnSpc>
                <a:spcPts val="8411"/>
              </a:lnSpc>
              <a:buFont typeface="Arial" panose="020B0604020202020204" pitchFamily="34" charset="0"/>
              <a:buChar char="•"/>
            </a:pPr>
            <a:r>
              <a:rPr lang="en-US" sz="4000" spc="323" dirty="0">
                <a:solidFill>
                  <a:srgbClr val="002D5D"/>
                </a:solidFill>
                <a:latin typeface="Open Sans 1 Bold"/>
              </a:rPr>
              <a:t>$84,033</a:t>
            </a:r>
          </a:p>
          <a:p>
            <a:pPr marL="857250" indent="-857250">
              <a:lnSpc>
                <a:spcPts val="8411"/>
              </a:lnSpc>
              <a:buFont typeface="Arial" panose="020B0604020202020204" pitchFamily="34" charset="0"/>
              <a:buChar char="•"/>
            </a:pPr>
            <a:r>
              <a:rPr lang="en-US" sz="4000" spc="323" dirty="0">
                <a:solidFill>
                  <a:srgbClr val="002D5D"/>
                </a:solidFill>
                <a:latin typeface="Open Sans 1 Bold"/>
              </a:rPr>
              <a:t>Average Lodge Revenue 2015-2022:</a:t>
            </a:r>
          </a:p>
          <a:p>
            <a:pPr marL="2686050" lvl="4" indent="-857250">
              <a:lnSpc>
                <a:spcPts val="8411"/>
              </a:lnSpc>
              <a:buFont typeface="Arial" panose="020B0604020202020204" pitchFamily="34" charset="0"/>
              <a:buChar char="•"/>
            </a:pPr>
            <a:r>
              <a:rPr lang="en-US" sz="4000" spc="323" dirty="0">
                <a:solidFill>
                  <a:srgbClr val="002D5D"/>
                </a:solidFill>
                <a:latin typeface="Open Sans 1 Bold"/>
              </a:rPr>
              <a:t>$117,084</a:t>
            </a:r>
          </a:p>
          <a:p>
            <a:pPr marL="857250" indent="-857250">
              <a:lnSpc>
                <a:spcPts val="8411"/>
              </a:lnSpc>
              <a:buFont typeface="Arial" panose="020B0604020202020204" pitchFamily="34" charset="0"/>
              <a:buChar char="•"/>
            </a:pPr>
            <a:r>
              <a:rPr lang="en-US" sz="4000" spc="323" dirty="0">
                <a:solidFill>
                  <a:srgbClr val="002D5D"/>
                </a:solidFill>
                <a:latin typeface="Open Sans 1 Bold"/>
              </a:rPr>
              <a:t>Lodge Loss using 2022 expenditures &amp; Average Lodge Revenue 2015-2022:</a:t>
            </a:r>
          </a:p>
          <a:p>
            <a:pPr marL="2686050" lvl="4" indent="-857250">
              <a:lnSpc>
                <a:spcPts val="8411"/>
              </a:lnSpc>
              <a:buFont typeface="Arial" panose="020B0604020202020204" pitchFamily="34" charset="0"/>
              <a:buChar char="•"/>
            </a:pPr>
            <a:r>
              <a:rPr lang="en-US" sz="4000" spc="323" dirty="0">
                <a:solidFill>
                  <a:srgbClr val="002D5D"/>
                </a:solidFill>
                <a:latin typeface="Open Sans 1 Bold"/>
              </a:rPr>
              <a:t>$1.3 Million	</a:t>
            </a:r>
          </a:p>
        </p:txBody>
      </p:sp>
    </p:spTree>
    <p:extLst>
      <p:ext uri="{BB962C8B-B14F-4D97-AF65-F5344CB8AC3E}">
        <p14:creationId xmlns:p14="http://schemas.microsoft.com/office/powerpoint/2010/main" val="2627400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517</Words>
  <Application>Microsoft Office PowerPoint</Application>
  <PresentationFormat>Custom</PresentationFormat>
  <Paragraphs>116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Open Sans 2</vt:lpstr>
      <vt:lpstr>Open Sans 2 Bold</vt:lpstr>
      <vt:lpstr>Open Sans 1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Services Quarterly Meeting</dc:title>
  <dc:creator>Amanda Grant</dc:creator>
  <cp:lastModifiedBy>Debbie Perry</cp:lastModifiedBy>
  <cp:revision>11</cp:revision>
  <dcterms:created xsi:type="dcterms:W3CDTF">2006-08-16T00:00:00Z</dcterms:created>
  <dcterms:modified xsi:type="dcterms:W3CDTF">2022-11-29T23:30:25Z</dcterms:modified>
  <dc:identifier>DAFKEDk_efg</dc:identifier>
</cp:coreProperties>
</file>